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4.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79"/>
  </p:notesMasterIdLst>
  <p:handoutMasterIdLst>
    <p:handoutMasterId r:id="rId80"/>
  </p:handoutMasterIdLst>
  <p:sldIdLst>
    <p:sldId id="256" r:id="rId5"/>
    <p:sldId id="434" r:id="rId6"/>
    <p:sldId id="587" r:id="rId7"/>
    <p:sldId id="588" r:id="rId8"/>
    <p:sldId id="647" r:id="rId9"/>
    <p:sldId id="590" r:id="rId10"/>
    <p:sldId id="591" r:id="rId11"/>
    <p:sldId id="592" r:id="rId12"/>
    <p:sldId id="593" r:id="rId13"/>
    <p:sldId id="594" r:id="rId14"/>
    <p:sldId id="646" r:id="rId15"/>
    <p:sldId id="632" r:id="rId16"/>
    <p:sldId id="633" r:id="rId17"/>
    <p:sldId id="634" r:id="rId18"/>
    <p:sldId id="635" r:id="rId19"/>
    <p:sldId id="636" r:id="rId20"/>
    <p:sldId id="641" r:id="rId21"/>
    <p:sldId id="595" r:id="rId22"/>
    <p:sldId id="596" r:id="rId23"/>
    <p:sldId id="597" r:id="rId24"/>
    <p:sldId id="598" r:id="rId25"/>
    <p:sldId id="599" r:id="rId26"/>
    <p:sldId id="600" r:id="rId27"/>
    <p:sldId id="601" r:id="rId28"/>
    <p:sldId id="602" r:id="rId29"/>
    <p:sldId id="603" r:id="rId30"/>
    <p:sldId id="604" r:id="rId31"/>
    <p:sldId id="605" r:id="rId32"/>
    <p:sldId id="606" r:id="rId33"/>
    <p:sldId id="607" r:id="rId34"/>
    <p:sldId id="648" r:id="rId35"/>
    <p:sldId id="649" r:id="rId36"/>
    <p:sldId id="650" r:id="rId37"/>
    <p:sldId id="608"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42" r:id="rId51"/>
    <p:sldId id="643" r:id="rId52"/>
    <p:sldId id="644" r:id="rId53"/>
    <p:sldId id="645" r:id="rId54"/>
    <p:sldId id="651" r:id="rId55"/>
    <p:sldId id="652" r:id="rId56"/>
    <p:sldId id="653" r:id="rId57"/>
    <p:sldId id="654" r:id="rId58"/>
    <p:sldId id="655" r:id="rId59"/>
    <p:sldId id="656" r:id="rId60"/>
    <p:sldId id="657" r:id="rId61"/>
    <p:sldId id="658" r:id="rId62"/>
    <p:sldId id="659" r:id="rId63"/>
    <p:sldId id="660" r:id="rId64"/>
    <p:sldId id="661" r:id="rId65"/>
    <p:sldId id="662" r:id="rId66"/>
    <p:sldId id="663" r:id="rId67"/>
    <p:sldId id="664" r:id="rId68"/>
    <p:sldId id="665" r:id="rId69"/>
    <p:sldId id="666" r:id="rId70"/>
    <p:sldId id="621" r:id="rId71"/>
    <p:sldId id="622" r:id="rId72"/>
    <p:sldId id="623" r:id="rId73"/>
    <p:sldId id="624" r:id="rId74"/>
    <p:sldId id="625" r:id="rId75"/>
    <p:sldId id="626" r:id="rId76"/>
    <p:sldId id="627" r:id="rId77"/>
    <p:sldId id="300"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1" autoAdjust="0"/>
    <p:restoredTop sz="94660"/>
  </p:normalViewPr>
  <p:slideViewPr>
    <p:cSldViewPr>
      <p:cViewPr varScale="1">
        <p:scale>
          <a:sx n="80" d="100"/>
          <a:sy n="80" d="100"/>
        </p:scale>
        <p:origin x="137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Deepak S Sakkari Assistant Professor( CSE)" userId="6d73bcb8-5d92-40b8-9132-40f6303b79fc" providerId="ADAL" clId="{6A6CE88C-C1CC-4F3A-B486-05240001B6BF}"/>
    <pc:docChg chg="undo custSel delSld modSld modMainMaster">
      <pc:chgData name="Dr. Deepak S Sakkari Assistant Professor( CSE)" userId="6d73bcb8-5d92-40b8-9132-40f6303b79fc" providerId="ADAL" clId="{6A6CE88C-C1CC-4F3A-B486-05240001B6BF}" dt="2020-08-16T18:15:17.333" v="987" actId="1038"/>
      <pc:docMkLst>
        <pc:docMk/>
      </pc:docMkLst>
      <pc:sldChg chg="modSp">
        <pc:chgData name="Dr. Deepak S Sakkari Assistant Professor( CSE)" userId="6d73bcb8-5d92-40b8-9132-40f6303b79fc" providerId="ADAL" clId="{6A6CE88C-C1CC-4F3A-B486-05240001B6BF}" dt="2020-08-16T17:23:01.850" v="61" actId="404"/>
        <pc:sldMkLst>
          <pc:docMk/>
          <pc:sldMk cId="644196155" sldId="257"/>
        </pc:sldMkLst>
        <pc:spChg chg="mod">
          <ac:chgData name="Dr. Deepak S Sakkari Assistant Professor( CSE)" userId="6d73bcb8-5d92-40b8-9132-40f6303b79fc" providerId="ADAL" clId="{6A6CE88C-C1CC-4F3A-B486-05240001B6BF}" dt="2020-08-16T17:23:01.850" v="61" actId="404"/>
          <ac:spMkLst>
            <pc:docMk/>
            <pc:sldMk cId="644196155" sldId="257"/>
            <ac:spMk id="3" creationId="{00000000-0000-0000-0000-000000000000}"/>
          </ac:spMkLst>
        </pc:spChg>
      </pc:sldChg>
      <pc:sldChg chg="modSp mod">
        <pc:chgData name="Dr. Deepak S Sakkari Assistant Professor( CSE)" userId="6d73bcb8-5d92-40b8-9132-40f6303b79fc" providerId="ADAL" clId="{6A6CE88C-C1CC-4F3A-B486-05240001B6BF}" dt="2020-08-16T17:29:27.503" v="93" actId="948"/>
        <pc:sldMkLst>
          <pc:docMk/>
          <pc:sldMk cId="799294713" sldId="258"/>
        </pc:sldMkLst>
        <pc:spChg chg="mod">
          <ac:chgData name="Dr. Deepak S Sakkari Assistant Professor( CSE)" userId="6d73bcb8-5d92-40b8-9132-40f6303b79fc" providerId="ADAL" clId="{6A6CE88C-C1CC-4F3A-B486-05240001B6BF}" dt="2020-08-16T17:29:27.503" v="93" actId="948"/>
          <ac:spMkLst>
            <pc:docMk/>
            <pc:sldMk cId="799294713" sldId="258"/>
            <ac:spMk id="3" creationId="{00000000-0000-0000-0000-000000000000}"/>
          </ac:spMkLst>
        </pc:spChg>
      </pc:sldChg>
      <pc:sldChg chg="modSp del mod">
        <pc:chgData name="Dr. Deepak S Sakkari Assistant Professor( CSE)" userId="6d73bcb8-5d92-40b8-9132-40f6303b79fc" providerId="ADAL" clId="{6A6CE88C-C1CC-4F3A-B486-05240001B6BF}" dt="2020-08-16T17:29:41.157" v="94" actId="2696"/>
        <pc:sldMkLst>
          <pc:docMk/>
          <pc:sldMk cId="2963534272" sldId="259"/>
        </pc:sldMkLst>
        <pc:spChg chg="mod">
          <ac:chgData name="Dr. Deepak S Sakkari Assistant Professor( CSE)" userId="6d73bcb8-5d92-40b8-9132-40f6303b79fc" providerId="ADAL" clId="{6A6CE88C-C1CC-4F3A-B486-05240001B6BF}" dt="2020-08-16T17:28:28.561" v="87" actId="21"/>
          <ac:spMkLst>
            <pc:docMk/>
            <pc:sldMk cId="2963534272" sldId="259"/>
            <ac:spMk id="3" creationId="{00000000-0000-0000-0000-000000000000}"/>
          </ac:spMkLst>
        </pc:spChg>
      </pc:sldChg>
      <pc:sldChg chg="modSp mod">
        <pc:chgData name="Dr. Deepak S Sakkari Assistant Professor( CSE)" userId="6d73bcb8-5d92-40b8-9132-40f6303b79fc" providerId="ADAL" clId="{6A6CE88C-C1CC-4F3A-B486-05240001B6BF}" dt="2020-08-16T17:30:03.381" v="98" actId="20577"/>
        <pc:sldMkLst>
          <pc:docMk/>
          <pc:sldMk cId="3981172752" sldId="260"/>
        </pc:sldMkLst>
        <pc:spChg chg="mod">
          <ac:chgData name="Dr. Deepak S Sakkari Assistant Professor( CSE)" userId="6d73bcb8-5d92-40b8-9132-40f6303b79fc" providerId="ADAL" clId="{6A6CE88C-C1CC-4F3A-B486-05240001B6BF}" dt="2020-08-16T17:30:03.381" v="98" actId="20577"/>
          <ac:spMkLst>
            <pc:docMk/>
            <pc:sldMk cId="3981172752" sldId="260"/>
            <ac:spMk id="3" creationId="{00000000-0000-0000-0000-000000000000}"/>
          </ac:spMkLst>
        </pc:spChg>
      </pc:sldChg>
      <pc:sldChg chg="modSp del">
        <pc:chgData name="Dr. Deepak S Sakkari Assistant Professor( CSE)" userId="6d73bcb8-5d92-40b8-9132-40f6303b79fc" providerId="ADAL" clId="{6A6CE88C-C1CC-4F3A-B486-05240001B6BF}" dt="2020-08-16T17:30:44.627" v="99" actId="2696"/>
        <pc:sldMkLst>
          <pc:docMk/>
          <pc:sldMk cId="3009021097" sldId="261"/>
        </pc:sldMkLst>
        <pc:spChg chg="mod">
          <ac:chgData name="Dr. Deepak S Sakkari Assistant Professor( CSE)" userId="6d73bcb8-5d92-40b8-9132-40f6303b79fc" providerId="ADAL" clId="{6A6CE88C-C1CC-4F3A-B486-05240001B6BF}" dt="2020-08-16T17:24:40.253" v="69" actId="404"/>
          <ac:spMkLst>
            <pc:docMk/>
            <pc:sldMk cId="3009021097" sldId="261"/>
            <ac:spMk id="3" creationId="{00000000-0000-0000-0000-000000000000}"/>
          </ac:spMkLst>
        </pc:spChg>
      </pc:sldChg>
      <pc:sldChg chg="modSp">
        <pc:chgData name="Dr. Deepak S Sakkari Assistant Professor( CSE)" userId="6d73bcb8-5d92-40b8-9132-40f6303b79fc" providerId="ADAL" clId="{6A6CE88C-C1CC-4F3A-B486-05240001B6BF}" dt="2020-08-16T17:24:56.926" v="72" actId="404"/>
        <pc:sldMkLst>
          <pc:docMk/>
          <pc:sldMk cId="1345660431" sldId="262"/>
        </pc:sldMkLst>
        <pc:spChg chg="mod">
          <ac:chgData name="Dr. Deepak S Sakkari Assistant Professor( CSE)" userId="6d73bcb8-5d92-40b8-9132-40f6303b79fc" providerId="ADAL" clId="{6A6CE88C-C1CC-4F3A-B486-05240001B6BF}" dt="2020-08-16T17:24:56.926" v="72" actId="404"/>
          <ac:spMkLst>
            <pc:docMk/>
            <pc:sldMk cId="1345660431" sldId="262"/>
            <ac:spMk id="3" creationId="{00000000-0000-0000-0000-000000000000}"/>
          </ac:spMkLst>
        </pc:spChg>
      </pc:sldChg>
      <pc:sldChg chg="modSp mod">
        <pc:chgData name="Dr. Deepak S Sakkari Assistant Professor( CSE)" userId="6d73bcb8-5d92-40b8-9132-40f6303b79fc" providerId="ADAL" clId="{6A6CE88C-C1CC-4F3A-B486-05240001B6BF}" dt="2020-08-16T17:32:48.352" v="105" actId="20577"/>
        <pc:sldMkLst>
          <pc:docMk/>
          <pc:sldMk cId="2264661524" sldId="263"/>
        </pc:sldMkLst>
        <pc:spChg chg="mod">
          <ac:chgData name="Dr. Deepak S Sakkari Assistant Professor( CSE)" userId="6d73bcb8-5d92-40b8-9132-40f6303b79fc" providerId="ADAL" clId="{6A6CE88C-C1CC-4F3A-B486-05240001B6BF}" dt="2020-08-16T17:32:48.352" v="105" actId="20577"/>
          <ac:spMkLst>
            <pc:docMk/>
            <pc:sldMk cId="2264661524" sldId="263"/>
            <ac:spMk id="3" creationId="{00000000-0000-0000-0000-000000000000}"/>
          </ac:spMkLst>
        </pc:spChg>
      </pc:sldChg>
      <pc:sldChg chg="modSp mod">
        <pc:chgData name="Dr. Deepak S Sakkari Assistant Professor( CSE)" userId="6d73bcb8-5d92-40b8-9132-40f6303b79fc" providerId="ADAL" clId="{6A6CE88C-C1CC-4F3A-B486-05240001B6BF}" dt="2020-08-16T17:33:55.233" v="118" actId="20577"/>
        <pc:sldMkLst>
          <pc:docMk/>
          <pc:sldMk cId="2700791281" sldId="264"/>
        </pc:sldMkLst>
        <pc:spChg chg="mod">
          <ac:chgData name="Dr. Deepak S Sakkari Assistant Professor( CSE)" userId="6d73bcb8-5d92-40b8-9132-40f6303b79fc" providerId="ADAL" clId="{6A6CE88C-C1CC-4F3A-B486-05240001B6BF}" dt="2020-08-16T17:33:55.233" v="118" actId="20577"/>
          <ac:spMkLst>
            <pc:docMk/>
            <pc:sldMk cId="2700791281" sldId="264"/>
            <ac:spMk id="3" creationId="{00000000-0000-0000-0000-000000000000}"/>
          </ac:spMkLst>
        </pc:spChg>
      </pc:sldChg>
      <pc:sldChg chg="modSp del">
        <pc:chgData name="Dr. Deepak S Sakkari Assistant Professor( CSE)" userId="6d73bcb8-5d92-40b8-9132-40f6303b79fc" providerId="ADAL" clId="{6A6CE88C-C1CC-4F3A-B486-05240001B6BF}" dt="2020-08-16T17:34:31.051" v="119" actId="2696"/>
        <pc:sldMkLst>
          <pc:docMk/>
          <pc:sldMk cId="656789598" sldId="265"/>
        </pc:sldMkLst>
        <pc:spChg chg="mod">
          <ac:chgData name="Dr. Deepak S Sakkari Assistant Professor( CSE)" userId="6d73bcb8-5d92-40b8-9132-40f6303b79fc" providerId="ADAL" clId="{6A6CE88C-C1CC-4F3A-B486-05240001B6BF}" dt="2020-08-16T17:33:11.076" v="108" actId="404"/>
          <ac:spMkLst>
            <pc:docMk/>
            <pc:sldMk cId="656789598" sldId="265"/>
            <ac:spMk id="3" creationId="{00000000-0000-0000-0000-000000000000}"/>
          </ac:spMkLst>
        </pc:spChg>
      </pc:sldChg>
      <pc:sldChg chg="modSp">
        <pc:chgData name="Dr. Deepak S Sakkari Assistant Professor( CSE)" userId="6d73bcb8-5d92-40b8-9132-40f6303b79fc" providerId="ADAL" clId="{6A6CE88C-C1CC-4F3A-B486-05240001B6BF}" dt="2020-08-16T17:34:51.629" v="123" actId="1076"/>
        <pc:sldMkLst>
          <pc:docMk/>
          <pc:sldMk cId="1334666043" sldId="266"/>
        </pc:sldMkLst>
        <pc:spChg chg="mod">
          <ac:chgData name="Dr. Deepak S Sakkari Assistant Professor( CSE)" userId="6d73bcb8-5d92-40b8-9132-40f6303b79fc" providerId="ADAL" clId="{6A6CE88C-C1CC-4F3A-B486-05240001B6BF}" dt="2020-08-16T17:34:45.323" v="122" actId="404"/>
          <ac:spMkLst>
            <pc:docMk/>
            <pc:sldMk cId="1334666043" sldId="266"/>
            <ac:spMk id="7" creationId="{00000000-0000-0000-0000-000000000000}"/>
          </ac:spMkLst>
        </pc:spChg>
        <pc:picChg chg="mod">
          <ac:chgData name="Dr. Deepak S Sakkari Assistant Professor( CSE)" userId="6d73bcb8-5d92-40b8-9132-40f6303b79fc" providerId="ADAL" clId="{6A6CE88C-C1CC-4F3A-B486-05240001B6BF}" dt="2020-08-16T17:34:51.629" v="123" actId="1076"/>
          <ac:picMkLst>
            <pc:docMk/>
            <pc:sldMk cId="1334666043" sldId="266"/>
            <ac:picMk id="1025" creationId="{00000000-0000-0000-0000-000000000000}"/>
          </ac:picMkLst>
        </pc:picChg>
      </pc:sldChg>
      <pc:sldChg chg="modSp mod">
        <pc:chgData name="Dr. Deepak S Sakkari Assistant Professor( CSE)" userId="6d73bcb8-5d92-40b8-9132-40f6303b79fc" providerId="ADAL" clId="{6A6CE88C-C1CC-4F3A-B486-05240001B6BF}" dt="2020-08-16T17:41:22.280" v="339" actId="1076"/>
        <pc:sldMkLst>
          <pc:docMk/>
          <pc:sldMk cId="3898763255" sldId="267"/>
        </pc:sldMkLst>
        <pc:graphicFrameChg chg="mod modGraphic">
          <ac:chgData name="Dr. Deepak S Sakkari Assistant Professor( CSE)" userId="6d73bcb8-5d92-40b8-9132-40f6303b79fc" providerId="ADAL" clId="{6A6CE88C-C1CC-4F3A-B486-05240001B6BF}" dt="2020-08-16T17:41:22.280" v="339" actId="1076"/>
          <ac:graphicFrameMkLst>
            <pc:docMk/>
            <pc:sldMk cId="3898763255" sldId="267"/>
            <ac:graphicFrameMk id="5" creationId="{00000000-0000-0000-0000-000000000000}"/>
          </ac:graphicFrameMkLst>
        </pc:graphicFrameChg>
      </pc:sldChg>
      <pc:sldChg chg="modSp">
        <pc:chgData name="Dr. Deepak S Sakkari Assistant Professor( CSE)" userId="6d73bcb8-5d92-40b8-9132-40f6303b79fc" providerId="ADAL" clId="{6A6CE88C-C1CC-4F3A-B486-05240001B6BF}" dt="2020-08-16T17:41:32.429" v="342" actId="404"/>
        <pc:sldMkLst>
          <pc:docMk/>
          <pc:sldMk cId="201611570" sldId="268"/>
        </pc:sldMkLst>
        <pc:spChg chg="mod">
          <ac:chgData name="Dr. Deepak S Sakkari Assistant Professor( CSE)" userId="6d73bcb8-5d92-40b8-9132-40f6303b79fc" providerId="ADAL" clId="{6A6CE88C-C1CC-4F3A-B486-05240001B6BF}" dt="2020-08-16T17:41:32.429" v="342" actId="404"/>
          <ac:spMkLst>
            <pc:docMk/>
            <pc:sldMk cId="201611570" sldId="268"/>
            <ac:spMk id="3" creationId="{00000000-0000-0000-0000-000000000000}"/>
          </ac:spMkLst>
        </pc:spChg>
      </pc:sldChg>
      <pc:sldChg chg="modSp">
        <pc:chgData name="Dr. Deepak S Sakkari Assistant Professor( CSE)" userId="6d73bcb8-5d92-40b8-9132-40f6303b79fc" providerId="ADAL" clId="{6A6CE88C-C1CC-4F3A-B486-05240001B6BF}" dt="2020-08-16T17:41:50.936" v="345" actId="404"/>
        <pc:sldMkLst>
          <pc:docMk/>
          <pc:sldMk cId="3824667293" sldId="269"/>
        </pc:sldMkLst>
        <pc:spChg chg="mod">
          <ac:chgData name="Dr. Deepak S Sakkari Assistant Professor( CSE)" userId="6d73bcb8-5d92-40b8-9132-40f6303b79fc" providerId="ADAL" clId="{6A6CE88C-C1CC-4F3A-B486-05240001B6BF}" dt="2020-08-16T17:41:50.936" v="345" actId="404"/>
          <ac:spMkLst>
            <pc:docMk/>
            <pc:sldMk cId="3824667293" sldId="269"/>
            <ac:spMk id="3" creationId="{00000000-0000-0000-0000-000000000000}"/>
          </ac:spMkLst>
        </pc:spChg>
      </pc:sldChg>
      <pc:sldChg chg="modSp">
        <pc:chgData name="Dr. Deepak S Sakkari Assistant Professor( CSE)" userId="6d73bcb8-5d92-40b8-9132-40f6303b79fc" providerId="ADAL" clId="{6A6CE88C-C1CC-4F3A-B486-05240001B6BF}" dt="2020-08-16T18:15:17.333" v="987" actId="1038"/>
        <pc:sldMkLst>
          <pc:docMk/>
          <pc:sldMk cId="2570284336" sldId="270"/>
        </pc:sldMkLst>
        <pc:spChg chg="mod">
          <ac:chgData name="Dr. Deepak S Sakkari Assistant Professor( CSE)" userId="6d73bcb8-5d92-40b8-9132-40f6303b79fc" providerId="ADAL" clId="{6A6CE88C-C1CC-4F3A-B486-05240001B6BF}" dt="2020-08-16T17:42:42.286" v="352"/>
          <ac:spMkLst>
            <pc:docMk/>
            <pc:sldMk cId="2570284336" sldId="270"/>
            <ac:spMk id="2" creationId="{00000000-0000-0000-0000-000000000000}"/>
          </ac:spMkLst>
        </pc:spChg>
        <pc:picChg chg="mod">
          <ac:chgData name="Dr. Deepak S Sakkari Assistant Professor( CSE)" userId="6d73bcb8-5d92-40b8-9132-40f6303b79fc" providerId="ADAL" clId="{6A6CE88C-C1CC-4F3A-B486-05240001B6BF}" dt="2020-08-16T18:15:17.333" v="987" actId="1038"/>
          <ac:picMkLst>
            <pc:docMk/>
            <pc:sldMk cId="2570284336" sldId="270"/>
            <ac:picMk id="9" creationId="{00000000-0000-0000-0000-000000000000}"/>
          </ac:picMkLst>
        </pc:picChg>
      </pc:sldChg>
      <pc:sldChg chg="modSp">
        <pc:chgData name="Dr. Deepak S Sakkari Assistant Professor( CSE)" userId="6d73bcb8-5d92-40b8-9132-40f6303b79fc" providerId="ADAL" clId="{6A6CE88C-C1CC-4F3A-B486-05240001B6BF}" dt="2020-08-16T17:44:40.982" v="376" actId="255"/>
        <pc:sldMkLst>
          <pc:docMk/>
          <pc:sldMk cId="564986561" sldId="271"/>
        </pc:sldMkLst>
        <pc:spChg chg="mod">
          <ac:chgData name="Dr. Deepak S Sakkari Assistant Professor( CSE)" userId="6d73bcb8-5d92-40b8-9132-40f6303b79fc" providerId="ADAL" clId="{6A6CE88C-C1CC-4F3A-B486-05240001B6BF}" dt="2020-08-16T17:44:40.982" v="376" actId="255"/>
          <ac:spMkLst>
            <pc:docMk/>
            <pc:sldMk cId="564986561" sldId="271"/>
            <ac:spMk id="3" creationId="{00000000-0000-0000-0000-000000000000}"/>
          </ac:spMkLst>
        </pc:spChg>
      </pc:sldChg>
      <pc:sldChg chg="modSp">
        <pc:chgData name="Dr. Deepak S Sakkari Assistant Professor( CSE)" userId="6d73bcb8-5d92-40b8-9132-40f6303b79fc" providerId="ADAL" clId="{6A6CE88C-C1CC-4F3A-B486-05240001B6BF}" dt="2020-08-16T17:42:04.443" v="348" actId="404"/>
        <pc:sldMkLst>
          <pc:docMk/>
          <pc:sldMk cId="1620829824" sldId="272"/>
        </pc:sldMkLst>
        <pc:spChg chg="mod">
          <ac:chgData name="Dr. Deepak S Sakkari Assistant Professor( CSE)" userId="6d73bcb8-5d92-40b8-9132-40f6303b79fc" providerId="ADAL" clId="{6A6CE88C-C1CC-4F3A-B486-05240001B6BF}" dt="2020-08-16T17:42:04.443" v="348" actId="404"/>
          <ac:spMkLst>
            <pc:docMk/>
            <pc:sldMk cId="1620829824" sldId="272"/>
            <ac:spMk id="3" creationId="{00000000-0000-0000-0000-000000000000}"/>
          </ac:spMkLst>
        </pc:spChg>
      </pc:sldChg>
      <pc:sldChg chg="modSp">
        <pc:chgData name="Dr. Deepak S Sakkari Assistant Professor( CSE)" userId="6d73bcb8-5d92-40b8-9132-40f6303b79fc" providerId="ADAL" clId="{6A6CE88C-C1CC-4F3A-B486-05240001B6BF}" dt="2020-08-16T17:43:54.672" v="373" actId="1036"/>
        <pc:sldMkLst>
          <pc:docMk/>
          <pc:sldMk cId="1806056552" sldId="273"/>
        </pc:sldMkLst>
        <pc:spChg chg="mod">
          <ac:chgData name="Dr. Deepak S Sakkari Assistant Professor( CSE)" userId="6d73bcb8-5d92-40b8-9132-40f6303b79fc" providerId="ADAL" clId="{6A6CE88C-C1CC-4F3A-B486-05240001B6BF}" dt="2020-08-16T17:43:54.672" v="373" actId="1036"/>
          <ac:spMkLst>
            <pc:docMk/>
            <pc:sldMk cId="1806056552" sldId="273"/>
            <ac:spMk id="3" creationId="{00000000-0000-0000-0000-000000000000}"/>
          </ac:spMkLst>
        </pc:spChg>
      </pc:sldChg>
      <pc:sldChg chg="modSp">
        <pc:chgData name="Dr. Deepak S Sakkari Assistant Professor( CSE)" userId="6d73bcb8-5d92-40b8-9132-40f6303b79fc" providerId="ADAL" clId="{6A6CE88C-C1CC-4F3A-B486-05240001B6BF}" dt="2020-08-16T17:43:06.513" v="365" actId="1035"/>
        <pc:sldMkLst>
          <pc:docMk/>
          <pc:sldMk cId="3262299342" sldId="274"/>
        </pc:sldMkLst>
        <pc:spChg chg="mod">
          <ac:chgData name="Dr. Deepak S Sakkari Assistant Professor( CSE)" userId="6d73bcb8-5d92-40b8-9132-40f6303b79fc" providerId="ADAL" clId="{6A6CE88C-C1CC-4F3A-B486-05240001B6BF}" dt="2020-08-16T17:43:06.513" v="365" actId="1035"/>
          <ac:spMkLst>
            <pc:docMk/>
            <pc:sldMk cId="3262299342" sldId="274"/>
            <ac:spMk id="3" creationId="{00000000-0000-0000-0000-000000000000}"/>
          </ac:spMkLst>
        </pc:spChg>
      </pc:sldChg>
      <pc:sldChg chg="del">
        <pc:chgData name="Dr. Deepak S Sakkari Assistant Professor( CSE)" userId="6d73bcb8-5d92-40b8-9132-40f6303b79fc" providerId="ADAL" clId="{6A6CE88C-C1CC-4F3A-B486-05240001B6BF}" dt="2020-08-16T17:43:28.398" v="366" actId="2696"/>
        <pc:sldMkLst>
          <pc:docMk/>
          <pc:sldMk cId="719903367" sldId="275"/>
        </pc:sldMkLst>
      </pc:sldChg>
      <pc:sldChg chg="modSp">
        <pc:chgData name="Dr. Deepak S Sakkari Assistant Professor( CSE)" userId="6d73bcb8-5d92-40b8-9132-40f6303b79fc" providerId="ADAL" clId="{6A6CE88C-C1CC-4F3A-B486-05240001B6BF}" dt="2020-08-16T17:44:51.369" v="378" actId="404"/>
        <pc:sldMkLst>
          <pc:docMk/>
          <pc:sldMk cId="1089540773" sldId="276"/>
        </pc:sldMkLst>
        <pc:spChg chg="mod">
          <ac:chgData name="Dr. Deepak S Sakkari Assistant Professor( CSE)" userId="6d73bcb8-5d92-40b8-9132-40f6303b79fc" providerId="ADAL" clId="{6A6CE88C-C1CC-4F3A-B486-05240001B6BF}" dt="2020-08-16T17:44:51.369" v="378" actId="404"/>
          <ac:spMkLst>
            <pc:docMk/>
            <pc:sldMk cId="1089540773" sldId="276"/>
            <ac:spMk id="3" creationId="{00000000-0000-0000-0000-000000000000}"/>
          </ac:spMkLst>
        </pc:spChg>
      </pc:sldChg>
      <pc:sldChg chg="modSp">
        <pc:chgData name="Dr. Deepak S Sakkari Assistant Professor( CSE)" userId="6d73bcb8-5d92-40b8-9132-40f6303b79fc" providerId="ADAL" clId="{6A6CE88C-C1CC-4F3A-B486-05240001B6BF}" dt="2020-08-16T17:45:07.183" v="381" actId="404"/>
        <pc:sldMkLst>
          <pc:docMk/>
          <pc:sldMk cId="2289095124" sldId="277"/>
        </pc:sldMkLst>
        <pc:spChg chg="mod">
          <ac:chgData name="Dr. Deepak S Sakkari Assistant Professor( CSE)" userId="6d73bcb8-5d92-40b8-9132-40f6303b79fc" providerId="ADAL" clId="{6A6CE88C-C1CC-4F3A-B486-05240001B6BF}" dt="2020-08-16T17:45:07.183" v="381" actId="404"/>
          <ac:spMkLst>
            <pc:docMk/>
            <pc:sldMk cId="2289095124" sldId="277"/>
            <ac:spMk id="3" creationId="{00000000-0000-0000-0000-000000000000}"/>
          </ac:spMkLst>
        </pc:spChg>
      </pc:sldChg>
      <pc:sldChg chg="modSp">
        <pc:chgData name="Dr. Deepak S Sakkari Assistant Professor( CSE)" userId="6d73bcb8-5d92-40b8-9132-40f6303b79fc" providerId="ADAL" clId="{6A6CE88C-C1CC-4F3A-B486-05240001B6BF}" dt="2020-08-16T17:45:42.725" v="502" actId="1076"/>
        <pc:sldMkLst>
          <pc:docMk/>
          <pc:sldMk cId="627609005" sldId="278"/>
        </pc:sldMkLst>
        <pc:picChg chg="mod">
          <ac:chgData name="Dr. Deepak S Sakkari Assistant Professor( CSE)" userId="6d73bcb8-5d92-40b8-9132-40f6303b79fc" providerId="ADAL" clId="{6A6CE88C-C1CC-4F3A-B486-05240001B6BF}" dt="2020-08-16T17:45:42.725" v="502" actId="1076"/>
          <ac:picMkLst>
            <pc:docMk/>
            <pc:sldMk cId="627609005" sldId="278"/>
            <ac:picMk id="2053" creationId="{00000000-0000-0000-0000-000000000000}"/>
          </ac:picMkLst>
        </pc:picChg>
      </pc:sldChg>
      <pc:sldChg chg="modSp mod">
        <pc:chgData name="Dr. Deepak S Sakkari Assistant Professor( CSE)" userId="6d73bcb8-5d92-40b8-9132-40f6303b79fc" providerId="ADAL" clId="{6A6CE88C-C1CC-4F3A-B486-05240001B6BF}" dt="2020-08-16T17:46:51.247" v="511" actId="20577"/>
        <pc:sldMkLst>
          <pc:docMk/>
          <pc:sldMk cId="3001868645" sldId="279"/>
        </pc:sldMkLst>
        <pc:spChg chg="mod">
          <ac:chgData name="Dr. Deepak S Sakkari Assistant Professor( CSE)" userId="6d73bcb8-5d92-40b8-9132-40f6303b79fc" providerId="ADAL" clId="{6A6CE88C-C1CC-4F3A-B486-05240001B6BF}" dt="2020-08-16T17:46:51.247" v="511" actId="20577"/>
          <ac:spMkLst>
            <pc:docMk/>
            <pc:sldMk cId="3001868645" sldId="279"/>
            <ac:spMk id="5" creationId="{00000000-0000-0000-0000-000000000000}"/>
          </ac:spMkLst>
        </pc:spChg>
        <pc:picChg chg="mod">
          <ac:chgData name="Dr. Deepak S Sakkari Assistant Professor( CSE)" userId="6d73bcb8-5d92-40b8-9132-40f6303b79fc" providerId="ADAL" clId="{6A6CE88C-C1CC-4F3A-B486-05240001B6BF}" dt="2020-08-16T17:46:47.816" v="510" actId="1076"/>
          <ac:picMkLst>
            <pc:docMk/>
            <pc:sldMk cId="3001868645" sldId="279"/>
            <ac:picMk id="3075" creationId="{00000000-0000-0000-0000-000000000000}"/>
          </ac:picMkLst>
        </pc:picChg>
      </pc:sldChg>
      <pc:sldChg chg="modSp mod">
        <pc:chgData name="Dr. Deepak S Sakkari Assistant Professor( CSE)" userId="6d73bcb8-5d92-40b8-9132-40f6303b79fc" providerId="ADAL" clId="{6A6CE88C-C1CC-4F3A-B486-05240001B6BF}" dt="2020-08-16T17:49:31.679" v="532" actId="1037"/>
        <pc:sldMkLst>
          <pc:docMk/>
          <pc:sldMk cId="3359797835" sldId="280"/>
        </pc:sldMkLst>
        <pc:spChg chg="mod">
          <ac:chgData name="Dr. Deepak S Sakkari Assistant Professor( CSE)" userId="6d73bcb8-5d92-40b8-9132-40f6303b79fc" providerId="ADAL" clId="{6A6CE88C-C1CC-4F3A-B486-05240001B6BF}" dt="2020-08-16T17:49:21.636" v="529" actId="948"/>
          <ac:spMkLst>
            <pc:docMk/>
            <pc:sldMk cId="3359797835" sldId="280"/>
            <ac:spMk id="5" creationId="{00000000-0000-0000-0000-000000000000}"/>
          </ac:spMkLst>
        </pc:spChg>
        <pc:picChg chg="mod">
          <ac:chgData name="Dr. Deepak S Sakkari Assistant Professor( CSE)" userId="6d73bcb8-5d92-40b8-9132-40f6303b79fc" providerId="ADAL" clId="{6A6CE88C-C1CC-4F3A-B486-05240001B6BF}" dt="2020-08-16T17:49:31.679" v="532" actId="1037"/>
          <ac:picMkLst>
            <pc:docMk/>
            <pc:sldMk cId="3359797835" sldId="280"/>
            <ac:picMk id="4099" creationId="{00000000-0000-0000-0000-000000000000}"/>
          </ac:picMkLst>
        </pc:picChg>
      </pc:sldChg>
      <pc:sldChg chg="modSp mod">
        <pc:chgData name="Dr. Deepak S Sakkari Assistant Professor( CSE)" userId="6d73bcb8-5d92-40b8-9132-40f6303b79fc" providerId="ADAL" clId="{6A6CE88C-C1CC-4F3A-B486-05240001B6BF}" dt="2020-08-16T17:50:36.290" v="541" actId="1076"/>
        <pc:sldMkLst>
          <pc:docMk/>
          <pc:sldMk cId="3154839297" sldId="281"/>
        </pc:sldMkLst>
        <pc:spChg chg="mod">
          <ac:chgData name="Dr. Deepak S Sakkari Assistant Professor( CSE)" userId="6d73bcb8-5d92-40b8-9132-40f6303b79fc" providerId="ADAL" clId="{6A6CE88C-C1CC-4F3A-B486-05240001B6BF}" dt="2020-08-16T17:50:31.162" v="540" actId="404"/>
          <ac:spMkLst>
            <pc:docMk/>
            <pc:sldMk cId="3154839297" sldId="281"/>
            <ac:spMk id="5" creationId="{00000000-0000-0000-0000-000000000000}"/>
          </ac:spMkLst>
        </pc:spChg>
        <pc:picChg chg="mod">
          <ac:chgData name="Dr. Deepak S Sakkari Assistant Professor( CSE)" userId="6d73bcb8-5d92-40b8-9132-40f6303b79fc" providerId="ADAL" clId="{6A6CE88C-C1CC-4F3A-B486-05240001B6BF}" dt="2020-08-16T17:50:36.290" v="541" actId="1076"/>
          <ac:picMkLst>
            <pc:docMk/>
            <pc:sldMk cId="3154839297" sldId="281"/>
            <ac:picMk id="5123" creationId="{00000000-0000-0000-0000-000000000000}"/>
          </ac:picMkLst>
        </pc:picChg>
      </pc:sldChg>
      <pc:sldChg chg="modSp mod">
        <pc:chgData name="Dr. Deepak S Sakkari Assistant Professor( CSE)" userId="6d73bcb8-5d92-40b8-9132-40f6303b79fc" providerId="ADAL" clId="{6A6CE88C-C1CC-4F3A-B486-05240001B6BF}" dt="2020-08-16T17:51:15.441" v="573" actId="1076"/>
        <pc:sldMkLst>
          <pc:docMk/>
          <pc:sldMk cId="513573365" sldId="282"/>
        </pc:sldMkLst>
        <pc:spChg chg="mod">
          <ac:chgData name="Dr. Deepak S Sakkari Assistant Professor( CSE)" userId="6d73bcb8-5d92-40b8-9132-40f6303b79fc" providerId="ADAL" clId="{6A6CE88C-C1CC-4F3A-B486-05240001B6BF}" dt="2020-08-16T17:50:54.056" v="545" actId="20577"/>
          <ac:spMkLst>
            <pc:docMk/>
            <pc:sldMk cId="513573365" sldId="282"/>
            <ac:spMk id="5" creationId="{00000000-0000-0000-0000-000000000000}"/>
          </ac:spMkLst>
        </pc:spChg>
        <pc:picChg chg="mod">
          <ac:chgData name="Dr. Deepak S Sakkari Assistant Professor( CSE)" userId="6d73bcb8-5d92-40b8-9132-40f6303b79fc" providerId="ADAL" clId="{6A6CE88C-C1CC-4F3A-B486-05240001B6BF}" dt="2020-08-16T17:51:15.441" v="573" actId="1076"/>
          <ac:picMkLst>
            <pc:docMk/>
            <pc:sldMk cId="513573365" sldId="282"/>
            <ac:picMk id="6146" creationId="{00000000-0000-0000-0000-000000000000}"/>
          </ac:picMkLst>
        </pc:picChg>
      </pc:sldChg>
      <pc:sldChg chg="modSp mod">
        <pc:chgData name="Dr. Deepak S Sakkari Assistant Professor( CSE)" userId="6d73bcb8-5d92-40b8-9132-40f6303b79fc" providerId="ADAL" clId="{6A6CE88C-C1CC-4F3A-B486-05240001B6BF}" dt="2020-08-16T17:51:53.933" v="580" actId="1076"/>
        <pc:sldMkLst>
          <pc:docMk/>
          <pc:sldMk cId="2125104488" sldId="283"/>
        </pc:sldMkLst>
        <pc:spChg chg="mod">
          <ac:chgData name="Dr. Deepak S Sakkari Assistant Professor( CSE)" userId="6d73bcb8-5d92-40b8-9132-40f6303b79fc" providerId="ADAL" clId="{6A6CE88C-C1CC-4F3A-B486-05240001B6BF}" dt="2020-08-16T17:51:32.939" v="576" actId="404"/>
          <ac:spMkLst>
            <pc:docMk/>
            <pc:sldMk cId="2125104488" sldId="283"/>
            <ac:spMk id="5" creationId="{00000000-0000-0000-0000-000000000000}"/>
          </ac:spMkLst>
        </pc:spChg>
        <pc:picChg chg="mod">
          <ac:chgData name="Dr. Deepak S Sakkari Assistant Professor( CSE)" userId="6d73bcb8-5d92-40b8-9132-40f6303b79fc" providerId="ADAL" clId="{6A6CE88C-C1CC-4F3A-B486-05240001B6BF}" dt="2020-08-16T17:51:53.933" v="580" actId="1076"/>
          <ac:picMkLst>
            <pc:docMk/>
            <pc:sldMk cId="2125104488" sldId="283"/>
            <ac:picMk id="7170" creationId="{00000000-0000-0000-0000-000000000000}"/>
          </ac:picMkLst>
        </pc:picChg>
      </pc:sldChg>
      <pc:sldChg chg="modSp mod">
        <pc:chgData name="Dr. Deepak S Sakkari Assistant Professor( CSE)" userId="6d73bcb8-5d92-40b8-9132-40f6303b79fc" providerId="ADAL" clId="{6A6CE88C-C1CC-4F3A-B486-05240001B6BF}" dt="2020-08-16T17:52:28.860" v="587" actId="1076"/>
        <pc:sldMkLst>
          <pc:docMk/>
          <pc:sldMk cId="3076381061" sldId="284"/>
        </pc:sldMkLst>
        <pc:spChg chg="mod">
          <ac:chgData name="Dr. Deepak S Sakkari Assistant Professor( CSE)" userId="6d73bcb8-5d92-40b8-9132-40f6303b79fc" providerId="ADAL" clId="{6A6CE88C-C1CC-4F3A-B486-05240001B6BF}" dt="2020-08-16T17:52:16.492" v="584" actId="403"/>
          <ac:spMkLst>
            <pc:docMk/>
            <pc:sldMk cId="3076381061" sldId="284"/>
            <ac:spMk id="5" creationId="{00000000-0000-0000-0000-000000000000}"/>
          </ac:spMkLst>
        </pc:spChg>
        <pc:picChg chg="mod">
          <ac:chgData name="Dr. Deepak S Sakkari Assistant Professor( CSE)" userId="6d73bcb8-5d92-40b8-9132-40f6303b79fc" providerId="ADAL" clId="{6A6CE88C-C1CC-4F3A-B486-05240001B6BF}" dt="2020-08-16T17:52:28.860" v="587" actId="1076"/>
          <ac:picMkLst>
            <pc:docMk/>
            <pc:sldMk cId="3076381061" sldId="284"/>
            <ac:picMk id="8195" creationId="{00000000-0000-0000-0000-000000000000}"/>
          </ac:picMkLst>
        </pc:picChg>
      </pc:sldChg>
      <pc:sldChg chg="modSp mod">
        <pc:chgData name="Dr. Deepak S Sakkari Assistant Professor( CSE)" userId="6d73bcb8-5d92-40b8-9132-40f6303b79fc" providerId="ADAL" clId="{6A6CE88C-C1CC-4F3A-B486-05240001B6BF}" dt="2020-08-16T17:53:37.561" v="631" actId="1076"/>
        <pc:sldMkLst>
          <pc:docMk/>
          <pc:sldMk cId="769505814" sldId="285"/>
        </pc:sldMkLst>
        <pc:spChg chg="mod">
          <ac:chgData name="Dr. Deepak S Sakkari Assistant Professor( CSE)" userId="6d73bcb8-5d92-40b8-9132-40f6303b79fc" providerId="ADAL" clId="{6A6CE88C-C1CC-4F3A-B486-05240001B6BF}" dt="2020-08-16T17:53:22.212" v="596" actId="20577"/>
          <ac:spMkLst>
            <pc:docMk/>
            <pc:sldMk cId="769505814" sldId="285"/>
            <ac:spMk id="5" creationId="{00000000-0000-0000-0000-000000000000}"/>
          </ac:spMkLst>
        </pc:spChg>
        <pc:picChg chg="mod">
          <ac:chgData name="Dr. Deepak S Sakkari Assistant Professor( CSE)" userId="6d73bcb8-5d92-40b8-9132-40f6303b79fc" providerId="ADAL" clId="{6A6CE88C-C1CC-4F3A-B486-05240001B6BF}" dt="2020-08-16T17:53:37.561" v="631" actId="1076"/>
          <ac:picMkLst>
            <pc:docMk/>
            <pc:sldMk cId="769505814" sldId="285"/>
            <ac:picMk id="9219" creationId="{00000000-0000-0000-0000-000000000000}"/>
          </ac:picMkLst>
        </pc:picChg>
      </pc:sldChg>
      <pc:sldChg chg="modSp mod">
        <pc:chgData name="Dr. Deepak S Sakkari Assistant Professor( CSE)" userId="6d73bcb8-5d92-40b8-9132-40f6303b79fc" providerId="ADAL" clId="{6A6CE88C-C1CC-4F3A-B486-05240001B6BF}" dt="2020-08-16T17:52:49.759" v="592" actId="1076"/>
        <pc:sldMkLst>
          <pc:docMk/>
          <pc:sldMk cId="3602984361" sldId="286"/>
        </pc:sldMkLst>
        <pc:spChg chg="mod">
          <ac:chgData name="Dr. Deepak S Sakkari Assistant Professor( CSE)" userId="6d73bcb8-5d92-40b8-9132-40f6303b79fc" providerId="ADAL" clId="{6A6CE88C-C1CC-4F3A-B486-05240001B6BF}" dt="2020-08-16T17:52:45.065" v="591" actId="404"/>
          <ac:spMkLst>
            <pc:docMk/>
            <pc:sldMk cId="3602984361" sldId="286"/>
            <ac:spMk id="5" creationId="{00000000-0000-0000-0000-000000000000}"/>
          </ac:spMkLst>
        </pc:spChg>
        <pc:picChg chg="mod">
          <ac:chgData name="Dr. Deepak S Sakkari Assistant Professor( CSE)" userId="6d73bcb8-5d92-40b8-9132-40f6303b79fc" providerId="ADAL" clId="{6A6CE88C-C1CC-4F3A-B486-05240001B6BF}" dt="2020-08-16T17:52:49.759" v="592" actId="1076"/>
          <ac:picMkLst>
            <pc:docMk/>
            <pc:sldMk cId="3602984361" sldId="286"/>
            <ac:picMk id="9218" creationId="{00000000-0000-0000-0000-000000000000}"/>
          </ac:picMkLst>
        </pc:picChg>
      </pc:sldChg>
      <pc:sldChg chg="modSp mod">
        <pc:chgData name="Dr. Deepak S Sakkari Assistant Professor( CSE)" userId="6d73bcb8-5d92-40b8-9132-40f6303b79fc" providerId="ADAL" clId="{6A6CE88C-C1CC-4F3A-B486-05240001B6BF}" dt="2020-08-16T17:54:29.167" v="657" actId="1036"/>
        <pc:sldMkLst>
          <pc:docMk/>
          <pc:sldMk cId="2829986162" sldId="287"/>
        </pc:sldMkLst>
        <pc:spChg chg="mod">
          <ac:chgData name="Dr. Deepak S Sakkari Assistant Professor( CSE)" userId="6d73bcb8-5d92-40b8-9132-40f6303b79fc" providerId="ADAL" clId="{6A6CE88C-C1CC-4F3A-B486-05240001B6BF}" dt="2020-08-16T17:54:13.453" v="653" actId="6549"/>
          <ac:spMkLst>
            <pc:docMk/>
            <pc:sldMk cId="2829986162" sldId="287"/>
            <ac:spMk id="5" creationId="{00000000-0000-0000-0000-000000000000}"/>
          </ac:spMkLst>
        </pc:spChg>
        <pc:picChg chg="mod">
          <ac:chgData name="Dr. Deepak S Sakkari Assistant Professor( CSE)" userId="6d73bcb8-5d92-40b8-9132-40f6303b79fc" providerId="ADAL" clId="{6A6CE88C-C1CC-4F3A-B486-05240001B6BF}" dt="2020-08-16T17:54:29.167" v="657" actId="1036"/>
          <ac:picMkLst>
            <pc:docMk/>
            <pc:sldMk cId="2829986162" sldId="287"/>
            <ac:picMk id="10242" creationId="{00000000-0000-0000-0000-000000000000}"/>
          </ac:picMkLst>
        </pc:picChg>
      </pc:sldChg>
      <pc:sldChg chg="modSp mod">
        <pc:chgData name="Dr. Deepak S Sakkari Assistant Professor( CSE)" userId="6d73bcb8-5d92-40b8-9132-40f6303b79fc" providerId="ADAL" clId="{6A6CE88C-C1CC-4F3A-B486-05240001B6BF}" dt="2020-08-16T17:55:23.973" v="666" actId="1076"/>
        <pc:sldMkLst>
          <pc:docMk/>
          <pc:sldMk cId="1866790028" sldId="288"/>
        </pc:sldMkLst>
        <pc:spChg chg="mod">
          <ac:chgData name="Dr. Deepak S Sakkari Assistant Professor( CSE)" userId="6d73bcb8-5d92-40b8-9132-40f6303b79fc" providerId="ADAL" clId="{6A6CE88C-C1CC-4F3A-B486-05240001B6BF}" dt="2020-08-16T17:55:16.732" v="665" actId="6549"/>
          <ac:spMkLst>
            <pc:docMk/>
            <pc:sldMk cId="1866790028" sldId="288"/>
            <ac:spMk id="5" creationId="{00000000-0000-0000-0000-000000000000}"/>
          </ac:spMkLst>
        </pc:spChg>
        <pc:picChg chg="mod">
          <ac:chgData name="Dr. Deepak S Sakkari Assistant Professor( CSE)" userId="6d73bcb8-5d92-40b8-9132-40f6303b79fc" providerId="ADAL" clId="{6A6CE88C-C1CC-4F3A-B486-05240001B6BF}" dt="2020-08-16T17:55:23.973" v="666" actId="1076"/>
          <ac:picMkLst>
            <pc:docMk/>
            <pc:sldMk cId="1866790028" sldId="288"/>
            <ac:picMk id="11266" creationId="{00000000-0000-0000-0000-000000000000}"/>
          </ac:picMkLst>
        </pc:picChg>
      </pc:sldChg>
      <pc:sldChg chg="addSp modSp mod">
        <pc:chgData name="Dr. Deepak S Sakkari Assistant Professor( CSE)" userId="6d73bcb8-5d92-40b8-9132-40f6303b79fc" providerId="ADAL" clId="{6A6CE88C-C1CC-4F3A-B486-05240001B6BF}" dt="2020-08-16T17:58:28.723" v="747" actId="1035"/>
        <pc:sldMkLst>
          <pc:docMk/>
          <pc:sldMk cId="3266059444" sldId="289"/>
        </pc:sldMkLst>
        <pc:spChg chg="mod">
          <ac:chgData name="Dr. Deepak S Sakkari Assistant Professor( CSE)" userId="6d73bcb8-5d92-40b8-9132-40f6303b79fc" providerId="ADAL" clId="{6A6CE88C-C1CC-4F3A-B486-05240001B6BF}" dt="2020-08-16T17:57:17.871" v="672" actId="255"/>
          <ac:spMkLst>
            <pc:docMk/>
            <pc:sldMk cId="3266059444" sldId="289"/>
            <ac:spMk id="2" creationId="{00000000-0000-0000-0000-000000000000}"/>
          </ac:spMkLst>
        </pc:spChg>
        <pc:spChg chg="mod">
          <ac:chgData name="Dr. Deepak S Sakkari Assistant Professor( CSE)" userId="6d73bcb8-5d92-40b8-9132-40f6303b79fc" providerId="ADAL" clId="{6A6CE88C-C1CC-4F3A-B486-05240001B6BF}" dt="2020-08-16T17:57:45.493" v="677" actId="20577"/>
          <ac:spMkLst>
            <pc:docMk/>
            <pc:sldMk cId="3266059444" sldId="289"/>
            <ac:spMk id="3" creationId="{00000000-0000-0000-0000-000000000000}"/>
          </ac:spMkLst>
        </pc:spChg>
        <pc:picChg chg="add mod">
          <ac:chgData name="Dr. Deepak S Sakkari Assistant Professor( CSE)" userId="6d73bcb8-5d92-40b8-9132-40f6303b79fc" providerId="ADAL" clId="{6A6CE88C-C1CC-4F3A-B486-05240001B6BF}" dt="2020-08-16T17:58:28.723" v="747" actId="1035"/>
          <ac:picMkLst>
            <pc:docMk/>
            <pc:sldMk cId="3266059444" sldId="289"/>
            <ac:picMk id="7" creationId="{4226936F-2BC6-4083-B1A0-1A7E7C42EC5D}"/>
          </ac:picMkLst>
        </pc:picChg>
      </pc:sldChg>
      <pc:sldChg chg="del">
        <pc:chgData name="Dr. Deepak S Sakkari Assistant Professor( CSE)" userId="6d73bcb8-5d92-40b8-9132-40f6303b79fc" providerId="ADAL" clId="{6A6CE88C-C1CC-4F3A-B486-05240001B6BF}" dt="2020-08-16T17:58:42.160" v="748" actId="2696"/>
        <pc:sldMkLst>
          <pc:docMk/>
          <pc:sldMk cId="2059104741" sldId="290"/>
        </pc:sldMkLst>
      </pc:sldChg>
      <pc:sldChg chg="modSp mod">
        <pc:chgData name="Dr. Deepak S Sakkari Assistant Professor( CSE)" userId="6d73bcb8-5d92-40b8-9132-40f6303b79fc" providerId="ADAL" clId="{6A6CE88C-C1CC-4F3A-B486-05240001B6BF}" dt="2020-08-16T17:59:20.322" v="754" actId="1076"/>
        <pc:sldMkLst>
          <pc:docMk/>
          <pc:sldMk cId="3191863920" sldId="291"/>
        </pc:sldMkLst>
        <pc:spChg chg="mod">
          <ac:chgData name="Dr. Deepak S Sakkari Assistant Professor( CSE)" userId="6d73bcb8-5d92-40b8-9132-40f6303b79fc" providerId="ADAL" clId="{6A6CE88C-C1CC-4F3A-B486-05240001B6BF}" dt="2020-08-16T17:59:11.977" v="753" actId="404"/>
          <ac:spMkLst>
            <pc:docMk/>
            <pc:sldMk cId="3191863920" sldId="291"/>
            <ac:spMk id="3" creationId="{00000000-0000-0000-0000-000000000000}"/>
          </ac:spMkLst>
        </pc:spChg>
        <pc:picChg chg="mod">
          <ac:chgData name="Dr. Deepak S Sakkari Assistant Professor( CSE)" userId="6d73bcb8-5d92-40b8-9132-40f6303b79fc" providerId="ADAL" clId="{6A6CE88C-C1CC-4F3A-B486-05240001B6BF}" dt="2020-08-16T17:59:20.322" v="754" actId="1076"/>
          <ac:picMkLst>
            <pc:docMk/>
            <pc:sldMk cId="3191863920" sldId="291"/>
            <ac:picMk id="13314" creationId="{00000000-0000-0000-0000-000000000000}"/>
          </ac:picMkLst>
        </pc:picChg>
      </pc:sldChg>
      <pc:sldChg chg="modSp mod">
        <pc:chgData name="Dr. Deepak S Sakkari Assistant Professor( CSE)" userId="6d73bcb8-5d92-40b8-9132-40f6303b79fc" providerId="ADAL" clId="{6A6CE88C-C1CC-4F3A-B486-05240001B6BF}" dt="2020-08-16T18:10:50.782" v="804" actId="255"/>
        <pc:sldMkLst>
          <pc:docMk/>
          <pc:sldMk cId="2904947208" sldId="292"/>
        </pc:sldMkLst>
        <pc:spChg chg="mod">
          <ac:chgData name="Dr. Deepak S Sakkari Assistant Professor( CSE)" userId="6d73bcb8-5d92-40b8-9132-40f6303b79fc" providerId="ADAL" clId="{6A6CE88C-C1CC-4F3A-B486-05240001B6BF}" dt="2020-08-16T18:10:50.782" v="804" actId="255"/>
          <ac:spMkLst>
            <pc:docMk/>
            <pc:sldMk cId="2904947208" sldId="292"/>
            <ac:spMk id="3" creationId="{00000000-0000-0000-0000-000000000000}"/>
          </ac:spMkLst>
        </pc:spChg>
      </pc:sldChg>
      <pc:sldChg chg="modSp mod">
        <pc:chgData name="Dr. Deepak S Sakkari Assistant Professor( CSE)" userId="6d73bcb8-5d92-40b8-9132-40f6303b79fc" providerId="ADAL" clId="{6A6CE88C-C1CC-4F3A-B486-05240001B6BF}" dt="2020-08-16T18:01:00.044" v="771" actId="1076"/>
        <pc:sldMkLst>
          <pc:docMk/>
          <pc:sldMk cId="1145221943" sldId="293"/>
        </pc:sldMkLst>
        <pc:spChg chg="mod">
          <ac:chgData name="Dr. Deepak S Sakkari Assistant Professor( CSE)" userId="6d73bcb8-5d92-40b8-9132-40f6303b79fc" providerId="ADAL" clId="{6A6CE88C-C1CC-4F3A-B486-05240001B6BF}" dt="2020-08-16T18:00:50.359" v="769" actId="948"/>
          <ac:spMkLst>
            <pc:docMk/>
            <pc:sldMk cId="1145221943" sldId="293"/>
            <ac:spMk id="3" creationId="{00000000-0000-0000-0000-000000000000}"/>
          </ac:spMkLst>
        </pc:spChg>
        <pc:picChg chg="mod">
          <ac:chgData name="Dr. Deepak S Sakkari Assistant Professor( CSE)" userId="6d73bcb8-5d92-40b8-9132-40f6303b79fc" providerId="ADAL" clId="{6A6CE88C-C1CC-4F3A-B486-05240001B6BF}" dt="2020-08-16T18:00:54.771" v="770" actId="1076"/>
          <ac:picMkLst>
            <pc:docMk/>
            <pc:sldMk cId="1145221943" sldId="293"/>
            <ac:picMk id="14338" creationId="{00000000-0000-0000-0000-000000000000}"/>
          </ac:picMkLst>
        </pc:picChg>
        <pc:picChg chg="mod">
          <ac:chgData name="Dr. Deepak S Sakkari Assistant Professor( CSE)" userId="6d73bcb8-5d92-40b8-9132-40f6303b79fc" providerId="ADAL" clId="{6A6CE88C-C1CC-4F3A-B486-05240001B6BF}" dt="2020-08-16T18:01:00.044" v="771" actId="1076"/>
          <ac:picMkLst>
            <pc:docMk/>
            <pc:sldMk cId="1145221943" sldId="293"/>
            <ac:picMk id="14340" creationId="{00000000-0000-0000-0000-000000000000}"/>
          </ac:picMkLst>
        </pc:picChg>
      </pc:sldChg>
      <pc:sldChg chg="modSp mod">
        <pc:chgData name="Dr. Deepak S Sakkari Assistant Professor( CSE)" userId="6d73bcb8-5d92-40b8-9132-40f6303b79fc" providerId="ADAL" clId="{6A6CE88C-C1CC-4F3A-B486-05240001B6BF}" dt="2020-08-16T18:09:57.766" v="796" actId="313"/>
        <pc:sldMkLst>
          <pc:docMk/>
          <pc:sldMk cId="1457111660" sldId="294"/>
        </pc:sldMkLst>
        <pc:spChg chg="mod">
          <ac:chgData name="Dr. Deepak S Sakkari Assistant Professor( CSE)" userId="6d73bcb8-5d92-40b8-9132-40f6303b79fc" providerId="ADAL" clId="{6A6CE88C-C1CC-4F3A-B486-05240001B6BF}" dt="2020-08-16T18:09:57.766" v="796" actId="313"/>
          <ac:spMkLst>
            <pc:docMk/>
            <pc:sldMk cId="1457111660" sldId="294"/>
            <ac:spMk id="3" creationId="{00000000-0000-0000-0000-000000000000}"/>
          </ac:spMkLst>
        </pc:spChg>
      </pc:sldChg>
      <pc:sldChg chg="del">
        <pc:chgData name="Dr. Deepak S Sakkari Assistant Professor( CSE)" userId="6d73bcb8-5d92-40b8-9132-40f6303b79fc" providerId="ADAL" clId="{6A6CE88C-C1CC-4F3A-B486-05240001B6BF}" dt="2020-08-16T18:11:20.117" v="805" actId="2696"/>
        <pc:sldMkLst>
          <pc:docMk/>
          <pc:sldMk cId="3110987420" sldId="295"/>
        </pc:sldMkLst>
      </pc:sldChg>
      <pc:sldChg chg="modSp mod">
        <pc:chgData name="Dr. Deepak S Sakkari Assistant Professor( CSE)" userId="6d73bcb8-5d92-40b8-9132-40f6303b79fc" providerId="ADAL" clId="{6A6CE88C-C1CC-4F3A-B486-05240001B6BF}" dt="2020-08-16T18:11:54.808" v="811" actId="404"/>
        <pc:sldMkLst>
          <pc:docMk/>
          <pc:sldMk cId="2011300504" sldId="296"/>
        </pc:sldMkLst>
        <pc:spChg chg="mod">
          <ac:chgData name="Dr. Deepak S Sakkari Assistant Professor( CSE)" userId="6d73bcb8-5d92-40b8-9132-40f6303b79fc" providerId="ADAL" clId="{6A6CE88C-C1CC-4F3A-B486-05240001B6BF}" dt="2020-08-16T18:11:54.808" v="811" actId="404"/>
          <ac:spMkLst>
            <pc:docMk/>
            <pc:sldMk cId="2011300504" sldId="296"/>
            <ac:spMk id="3" creationId="{00000000-0000-0000-0000-000000000000}"/>
          </ac:spMkLst>
        </pc:spChg>
      </pc:sldChg>
      <pc:sldChg chg="modSp del mod">
        <pc:chgData name="Dr. Deepak S Sakkari Assistant Professor( CSE)" userId="6d73bcb8-5d92-40b8-9132-40f6303b79fc" providerId="ADAL" clId="{6A6CE88C-C1CC-4F3A-B486-05240001B6BF}" dt="2020-08-16T18:12:16.452" v="813" actId="2696"/>
        <pc:sldMkLst>
          <pc:docMk/>
          <pc:sldMk cId="422380363" sldId="297"/>
        </pc:sldMkLst>
        <pc:spChg chg="mod">
          <ac:chgData name="Dr. Deepak S Sakkari Assistant Professor( CSE)" userId="6d73bcb8-5d92-40b8-9132-40f6303b79fc" providerId="ADAL" clId="{6A6CE88C-C1CC-4F3A-B486-05240001B6BF}" dt="2020-08-16T18:11:47.295" v="808" actId="21"/>
          <ac:spMkLst>
            <pc:docMk/>
            <pc:sldMk cId="422380363" sldId="297"/>
            <ac:spMk id="3" creationId="{00000000-0000-0000-0000-000000000000}"/>
          </ac:spMkLst>
        </pc:spChg>
        <pc:picChg chg="mod">
          <ac:chgData name="Dr. Deepak S Sakkari Assistant Professor( CSE)" userId="6d73bcb8-5d92-40b8-9132-40f6303b79fc" providerId="ADAL" clId="{6A6CE88C-C1CC-4F3A-B486-05240001B6BF}" dt="2020-08-16T18:12:10.728" v="812" actId="1076"/>
          <ac:picMkLst>
            <pc:docMk/>
            <pc:sldMk cId="422380363" sldId="297"/>
            <ac:picMk id="15363" creationId="{00000000-0000-0000-0000-000000000000}"/>
          </ac:picMkLst>
        </pc:picChg>
      </pc:sldChg>
      <pc:sldChg chg="modSp mod">
        <pc:chgData name="Dr. Deepak S Sakkari Assistant Professor( CSE)" userId="6d73bcb8-5d92-40b8-9132-40f6303b79fc" providerId="ADAL" clId="{6A6CE88C-C1CC-4F3A-B486-05240001B6BF}" dt="2020-08-16T18:12:35.971" v="818" actId="20577"/>
        <pc:sldMkLst>
          <pc:docMk/>
          <pc:sldMk cId="761635623" sldId="298"/>
        </pc:sldMkLst>
        <pc:spChg chg="mod">
          <ac:chgData name="Dr. Deepak S Sakkari Assistant Professor( CSE)" userId="6d73bcb8-5d92-40b8-9132-40f6303b79fc" providerId="ADAL" clId="{6A6CE88C-C1CC-4F3A-B486-05240001B6BF}" dt="2020-08-16T18:12:35.971" v="818" actId="20577"/>
          <ac:spMkLst>
            <pc:docMk/>
            <pc:sldMk cId="761635623" sldId="298"/>
            <ac:spMk id="3" creationId="{00000000-0000-0000-0000-000000000000}"/>
          </ac:spMkLst>
        </pc:spChg>
      </pc:sldChg>
      <pc:sldChg chg="modSp">
        <pc:chgData name="Dr. Deepak S Sakkari Assistant Professor( CSE)" userId="6d73bcb8-5d92-40b8-9132-40f6303b79fc" providerId="ADAL" clId="{6A6CE88C-C1CC-4F3A-B486-05240001B6BF}" dt="2020-08-16T18:13:08.143" v="858" actId="1035"/>
        <pc:sldMkLst>
          <pc:docMk/>
          <pc:sldMk cId="2659602100" sldId="299"/>
        </pc:sldMkLst>
        <pc:picChg chg="mod">
          <ac:chgData name="Dr. Deepak S Sakkari Assistant Professor( CSE)" userId="6d73bcb8-5d92-40b8-9132-40f6303b79fc" providerId="ADAL" clId="{6A6CE88C-C1CC-4F3A-B486-05240001B6BF}" dt="2020-08-16T18:13:08.143" v="858" actId="1035"/>
          <ac:picMkLst>
            <pc:docMk/>
            <pc:sldMk cId="2659602100" sldId="299"/>
            <ac:picMk id="16387" creationId="{00000000-0000-0000-0000-000000000000}"/>
          </ac:picMkLst>
        </pc:picChg>
      </pc:sldChg>
      <pc:sldChg chg="modSp">
        <pc:chgData name="Dr. Deepak S Sakkari Assistant Professor( CSE)" userId="6d73bcb8-5d92-40b8-9132-40f6303b79fc" providerId="ADAL" clId="{6A6CE88C-C1CC-4F3A-B486-05240001B6BF}" dt="2020-08-16T18:14:25.007" v="975" actId="732"/>
        <pc:sldMkLst>
          <pc:docMk/>
          <pc:sldMk cId="1639119821" sldId="300"/>
        </pc:sldMkLst>
        <pc:picChg chg="mod">
          <ac:chgData name="Dr. Deepak S Sakkari Assistant Professor( CSE)" userId="6d73bcb8-5d92-40b8-9132-40f6303b79fc" providerId="ADAL" clId="{6A6CE88C-C1CC-4F3A-B486-05240001B6BF}" dt="2020-08-16T18:14:25.007" v="975" actId="732"/>
          <ac:picMkLst>
            <pc:docMk/>
            <pc:sldMk cId="1639119821" sldId="300"/>
            <ac:picMk id="17410" creationId="{00000000-0000-0000-0000-000000000000}"/>
          </ac:picMkLst>
        </pc:picChg>
      </pc:sldChg>
      <pc:sldMasterChg chg="addSp delSp modSp mod modSldLayout">
        <pc:chgData name="Dr. Deepak S Sakkari Assistant Professor( CSE)" userId="6d73bcb8-5d92-40b8-9132-40f6303b79fc" providerId="ADAL" clId="{6A6CE88C-C1CC-4F3A-B486-05240001B6BF}" dt="2020-08-16T17:22:17.156" v="59" actId="2711"/>
        <pc:sldMasterMkLst>
          <pc:docMk/>
          <pc:sldMasterMk cId="2257922174" sldId="2147483684"/>
        </pc:sldMasterMkLst>
        <pc:spChg chg="del">
          <ac:chgData name="Dr. Deepak S Sakkari Assistant Professor( CSE)" userId="6d73bcb8-5d92-40b8-9132-40f6303b79fc" providerId="ADAL" clId="{6A6CE88C-C1CC-4F3A-B486-05240001B6BF}" dt="2020-08-16T17:18:55.997" v="14" actId="478"/>
          <ac:spMkLst>
            <pc:docMk/>
            <pc:sldMasterMk cId="2257922174" sldId="2147483684"/>
            <ac:spMk id="7" creationId="{00000000-0000-0000-0000-000000000000}"/>
          </ac:spMkLst>
        </pc:spChg>
        <pc:spChg chg="mod">
          <ac:chgData name="Dr. Deepak S Sakkari Assistant Professor( CSE)" userId="6d73bcb8-5d92-40b8-9132-40f6303b79fc" providerId="ADAL" clId="{6A6CE88C-C1CC-4F3A-B486-05240001B6BF}" dt="2020-08-16T17:22:09.695" v="58"/>
          <ac:spMkLst>
            <pc:docMk/>
            <pc:sldMasterMk cId="2257922174" sldId="2147483684"/>
            <ac:spMk id="1026" creationId="{00000000-0000-0000-0000-000000000000}"/>
          </ac:spMkLst>
        </pc:spChg>
        <pc:spChg chg="mod">
          <ac:chgData name="Dr. Deepak S Sakkari Assistant Professor( CSE)" userId="6d73bcb8-5d92-40b8-9132-40f6303b79fc" providerId="ADAL" clId="{6A6CE88C-C1CC-4F3A-B486-05240001B6BF}" dt="2020-08-16T17:22:17.156" v="59" actId="2711"/>
          <ac:spMkLst>
            <pc:docMk/>
            <pc:sldMasterMk cId="2257922174" sldId="2147483684"/>
            <ac:spMk id="1027" creationId="{00000000-0000-0000-0000-000000000000}"/>
          </ac:spMkLst>
        </pc:spChg>
        <pc:picChg chg="add">
          <ac:chgData name="Dr. Deepak S Sakkari Assistant Professor( CSE)" userId="6d73bcb8-5d92-40b8-9132-40f6303b79fc" providerId="ADAL" clId="{6A6CE88C-C1CC-4F3A-B486-05240001B6BF}" dt="2020-08-16T17:18:50.359" v="13" actId="22"/>
          <ac:picMkLst>
            <pc:docMk/>
            <pc:sldMasterMk cId="2257922174" sldId="2147483684"/>
            <ac:picMk id="2" creationId="{D556AC99-D25B-44D7-B4D4-56DFBA9A948D}"/>
          </ac:picMkLst>
        </pc:picChg>
        <pc:cxnChg chg="add mod">
          <ac:chgData name="Dr. Deepak S Sakkari Assistant Professor( CSE)" userId="6d73bcb8-5d92-40b8-9132-40f6303b79fc" providerId="ADAL" clId="{6A6CE88C-C1CC-4F3A-B486-05240001B6BF}" dt="2020-08-16T17:20:46.450" v="41" actId="692"/>
          <ac:cxnSpMkLst>
            <pc:docMk/>
            <pc:sldMasterMk cId="2257922174" sldId="2147483684"/>
            <ac:cxnSpMk id="9" creationId="{3B5F36A5-15D8-4D7C-9B1D-11E3C685F0D5}"/>
          </ac:cxnSpMkLst>
        </pc:cxnChg>
        <pc:sldLayoutChg chg="addSp modSp mod">
          <pc:chgData name="Dr. Deepak S Sakkari Assistant Professor( CSE)" userId="6d73bcb8-5d92-40b8-9132-40f6303b79fc" providerId="ADAL" clId="{6A6CE88C-C1CC-4F3A-B486-05240001B6BF}" dt="2020-08-16T17:18:26.126" v="12" actId="1036"/>
          <pc:sldLayoutMkLst>
            <pc:docMk/>
            <pc:sldMasterMk cId="2257922174" sldId="2147483684"/>
            <pc:sldLayoutMk cId="3379957623" sldId="2147483685"/>
          </pc:sldLayoutMkLst>
          <pc:picChg chg="add mod">
            <ac:chgData name="Dr. Deepak S Sakkari Assistant Professor( CSE)" userId="6d73bcb8-5d92-40b8-9132-40f6303b79fc" providerId="ADAL" clId="{6A6CE88C-C1CC-4F3A-B486-05240001B6BF}" dt="2020-08-16T17:18:26.126" v="12" actId="1036"/>
            <ac:picMkLst>
              <pc:docMk/>
              <pc:sldMasterMk cId="2257922174" sldId="2147483684"/>
              <pc:sldLayoutMk cId="3379957623" sldId="2147483685"/>
              <ac:picMk id="8" creationId="{EE652140-DF33-42B2-90EF-9E9B8553CD93}"/>
            </ac:picMkLst>
          </pc:picChg>
        </pc:sldLayoutChg>
      </pc:sldMasterChg>
    </pc:docChg>
  </pc:docChgLst>
  <pc:docChgLst>
    <pc:chgData name="Ashishika Singh" userId="2c5215269e6e15b9" providerId="LiveId" clId="{7EFFCCAC-AC97-40B9-BB19-E54196DF870C}"/>
    <pc:docChg chg="modSld">
      <pc:chgData name="Ashishika Singh" userId="2c5215269e6e15b9" providerId="LiveId" clId="{7EFFCCAC-AC97-40B9-BB19-E54196DF870C}" dt="2024-02-07T05:06:48.533" v="0" actId="20577"/>
      <pc:docMkLst>
        <pc:docMk/>
      </pc:docMkLst>
      <pc:sldChg chg="modSp mod">
        <pc:chgData name="Ashishika Singh" userId="2c5215269e6e15b9" providerId="LiveId" clId="{7EFFCCAC-AC97-40B9-BB19-E54196DF870C}" dt="2024-02-07T05:06:48.533" v="0" actId="20577"/>
        <pc:sldMkLst>
          <pc:docMk/>
          <pc:sldMk cId="48459217" sldId="544"/>
        </pc:sldMkLst>
        <pc:spChg chg="mod">
          <ac:chgData name="Ashishika Singh" userId="2c5215269e6e15b9" providerId="LiveId" clId="{7EFFCCAC-AC97-40B9-BB19-E54196DF870C}" dt="2024-02-07T05:06:48.533" v="0" actId="20577"/>
          <ac:spMkLst>
            <pc:docMk/>
            <pc:sldMk cId="48459217" sldId="544"/>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8/4/2025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8/4/2025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ocs.mongodb.org/manual/reference/method/db.collection.save/#db.collection.sa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p:cNvSpPr>
          <p:nvPr>
            <p:ph type="body" idx="1"/>
          </p:nvPr>
        </p:nvSpPr>
        <p:spPr/>
        <p:txBody>
          <a:bodyPr/>
          <a:lstStyle/>
          <a:p>
            <a:pPr>
              <a:buFontTx/>
              <a:buChar char="•"/>
            </a:pPr>
            <a:r>
              <a:rPr lang="hu-HU" altLang="en-US" smtClean="0">
                <a:latin typeface="Arial" panose="020B0604020202020204" pitchFamily="34" charset="0"/>
              </a:rPr>
              <a:t>Huge quantity of data =&gt; Distributed systems =&gt; expensive joins =&gt;</a:t>
            </a:r>
            <a:endParaRPr lang="hu-HU" altLang="en-US" smtClean="0"/>
          </a:p>
          <a:p>
            <a:pPr>
              <a:buFontTx/>
              <a:buChar char="•"/>
            </a:pPr>
            <a:r>
              <a:rPr lang="hu-HU" altLang="en-US" smtClean="0"/>
              <a:t>New fields, new demands (graphs) =&gt;</a:t>
            </a:r>
          </a:p>
          <a:p>
            <a:endParaRPr lang="hu-HU" altLang="en-US" smtClean="0"/>
          </a:p>
          <a:p>
            <a:r>
              <a:rPr lang="hu-HU" altLang="en-US" smtClean="0"/>
              <a:t>Different data strucutres:</a:t>
            </a:r>
          </a:p>
          <a:p>
            <a:r>
              <a:rPr lang="hu-HU" altLang="en-US" smtClean="0"/>
              <a:t>	Simplier or more specific</a:t>
            </a:r>
          </a:p>
        </p:txBody>
      </p:sp>
    </p:spTree>
    <p:extLst>
      <p:ext uri="{BB962C8B-B14F-4D97-AF65-F5344CB8AC3E}">
        <p14:creationId xmlns:p14="http://schemas.microsoft.com/office/powerpoint/2010/main" val="206721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p:cNvSpPr>
            <a:spLocks noGrp="1"/>
          </p:cNvSpPr>
          <p:nvPr>
            <p:ph type="body" idx="1"/>
          </p:nvPr>
        </p:nvSpPr>
        <p:spPr/>
        <p:txBody>
          <a:bodyPr/>
          <a:lstStyle/>
          <a:p>
            <a:r>
              <a:rPr lang="hu-HU" altLang="en-US" smtClean="0">
                <a:latin typeface="Arial" panose="020B0604020202020204" pitchFamily="34" charset="0"/>
              </a:rPr>
              <a:t>Javascript</a:t>
            </a:r>
          </a:p>
        </p:txBody>
      </p:sp>
    </p:spTree>
    <p:extLst>
      <p:ext uri="{BB962C8B-B14F-4D97-AF65-F5344CB8AC3E}">
        <p14:creationId xmlns:p14="http://schemas.microsoft.com/office/powerpoint/2010/main" val="279708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p:cNvSpPr>
          <p:nvPr>
            <p:ph type="body" idx="1"/>
          </p:nvPr>
        </p:nvSpPr>
        <p:spPr/>
        <p:txBody>
          <a:bodyPr/>
          <a:lstStyle/>
          <a:p>
            <a:r>
              <a:rPr lang="hu-HU" altLang="en-US" smtClean="0">
                <a:latin typeface="Arial" panose="020B0604020202020204" pitchFamily="34" charset="0"/>
              </a:rPr>
              <a:t>Flexible schema</a:t>
            </a:r>
          </a:p>
          <a:p>
            <a:r>
              <a:rPr lang="hu-HU" altLang="en-US" smtClean="0">
                <a:latin typeface="Arial" panose="020B0604020202020204" pitchFamily="34" charset="0"/>
              </a:rPr>
              <a:t>Javascript</a:t>
            </a:r>
          </a:p>
          <a:p>
            <a:endParaRPr lang="hu-HU" altLang="en-US" smtClean="0">
              <a:latin typeface="Arial" panose="020B0604020202020204" pitchFamily="34" charset="0"/>
            </a:endParaRPr>
          </a:p>
        </p:txBody>
      </p:sp>
    </p:spTree>
    <p:extLst>
      <p:ext uri="{BB962C8B-B14F-4D97-AF65-F5344CB8AC3E}">
        <p14:creationId xmlns:p14="http://schemas.microsoft.com/office/powerpoint/2010/main" val="1149489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p:txBody>
          <a:bodyPr/>
          <a:lstStyle/>
          <a:p>
            <a:r>
              <a:rPr lang="hu-HU" altLang="en-US" smtClean="0">
                <a:latin typeface="Arial" panose="020B0604020202020204" pitchFamily="34" charset="0"/>
              </a:rPr>
              <a:t>Create</a:t>
            </a:r>
          </a:p>
          <a:p>
            <a:pPr lvl="1">
              <a:buFontTx/>
              <a:buChar char="•"/>
            </a:pPr>
            <a:r>
              <a:rPr lang="hu-HU" altLang="en-US" smtClean="0">
                <a:latin typeface="Arial" panose="020B0604020202020204" pitchFamily="34" charset="0"/>
              </a:rPr>
              <a:t>The field name _id is reserved for use as a primary key; its value must be unique in the collection, is immutable, and may be of any type other than an array. </a:t>
            </a:r>
          </a:p>
          <a:p>
            <a:pPr lvl="1">
              <a:buFontTx/>
              <a:buChar char="•"/>
            </a:pPr>
            <a:r>
              <a:rPr lang="hu-HU" altLang="en-US" smtClean="0">
                <a:latin typeface="Arial" panose="020B0604020202020204" pitchFamily="34" charset="0"/>
              </a:rPr>
              <a:t>The field names </a:t>
            </a:r>
            <a:r>
              <a:rPr lang="hu-HU" altLang="en-US" b="1" smtClean="0">
                <a:latin typeface="Arial" panose="020B0604020202020204" pitchFamily="34" charset="0"/>
              </a:rPr>
              <a:t>cannot</a:t>
            </a:r>
            <a:r>
              <a:rPr lang="hu-HU" altLang="en-US" smtClean="0">
                <a:latin typeface="Arial" panose="020B0604020202020204" pitchFamily="34" charset="0"/>
              </a:rPr>
              <a:t> start with the $ character. </a:t>
            </a:r>
          </a:p>
          <a:p>
            <a:pPr lvl="1">
              <a:buFontTx/>
              <a:buChar char="•"/>
            </a:pPr>
            <a:r>
              <a:rPr lang="hu-HU" altLang="en-US" smtClean="0">
                <a:latin typeface="Arial" panose="020B0604020202020204" pitchFamily="34" charset="0"/>
              </a:rPr>
              <a:t>The field names </a:t>
            </a:r>
            <a:r>
              <a:rPr lang="hu-HU" altLang="en-US" b="1" smtClean="0">
                <a:latin typeface="Arial" panose="020B0604020202020204" pitchFamily="34" charset="0"/>
              </a:rPr>
              <a:t>cannot</a:t>
            </a:r>
            <a:r>
              <a:rPr lang="hu-HU" altLang="en-US" smtClean="0">
                <a:latin typeface="Arial" panose="020B0604020202020204" pitchFamily="34" charset="0"/>
              </a:rPr>
              <a:t> contain the . character. </a:t>
            </a:r>
          </a:p>
          <a:p>
            <a:r>
              <a:rPr lang="hu-HU" altLang="en-US" smtClean="0">
                <a:latin typeface="Arial" panose="020B0604020202020204" pitchFamily="34" charset="0"/>
              </a:rPr>
              <a:t>   Create with save</a:t>
            </a:r>
          </a:p>
          <a:p>
            <a:pPr lvl="2">
              <a:buFontTx/>
              <a:buChar char="•"/>
            </a:pPr>
            <a:r>
              <a:rPr lang="hu-HU" altLang="en-US" smtClean="0">
                <a:latin typeface="Arial" panose="020B0604020202020204" pitchFamily="34" charset="0"/>
              </a:rPr>
              <a:t>If the &lt;document&gt; argument does not contain the _id field or contains an _id field with a value not in the collection, the </a:t>
            </a:r>
            <a:r>
              <a:rPr lang="hu-HU" altLang="en-US" smtClean="0">
                <a:latin typeface="Arial" panose="020B0604020202020204" pitchFamily="34" charset="0"/>
                <a:hlinkClick r:id="rId3" tooltip="db.collection.save"/>
              </a:rPr>
              <a:t>save()</a:t>
            </a:r>
            <a:r>
              <a:rPr lang="hu-HU" altLang="en-US" smtClean="0">
                <a:latin typeface="Arial" panose="020B0604020202020204" pitchFamily="34" charset="0"/>
              </a:rPr>
              <a:t> method performs an insert of the document. </a:t>
            </a:r>
          </a:p>
          <a:p>
            <a:pPr lvl="2">
              <a:buFontTx/>
              <a:buChar char="•"/>
            </a:pPr>
            <a:r>
              <a:rPr lang="hu-HU" altLang="en-US" smtClean="0">
                <a:latin typeface="Arial" panose="020B0604020202020204" pitchFamily="34" charset="0"/>
              </a:rPr>
              <a:t>Otherwise, the </a:t>
            </a:r>
            <a:r>
              <a:rPr lang="hu-HU" altLang="en-US" smtClean="0">
                <a:latin typeface="Arial" panose="020B0604020202020204" pitchFamily="34" charset="0"/>
                <a:hlinkClick r:id="rId3" tooltip="db.collection.save"/>
              </a:rPr>
              <a:t>save()</a:t>
            </a:r>
            <a:r>
              <a:rPr lang="hu-HU" altLang="en-US" smtClean="0">
                <a:latin typeface="Arial" panose="020B0604020202020204" pitchFamily="34" charset="0"/>
              </a:rPr>
              <a:t> method performs an update. </a:t>
            </a:r>
          </a:p>
          <a:p>
            <a:r>
              <a:rPr lang="hu-HU" altLang="en-US" smtClean="0">
                <a:latin typeface="Arial" panose="020B0604020202020204" pitchFamily="34" charset="0"/>
              </a:rPr>
              <a:t>sds</a:t>
            </a:r>
          </a:p>
        </p:txBody>
      </p:sp>
    </p:spTree>
    <p:extLst>
      <p:ext uri="{BB962C8B-B14F-4D97-AF65-F5344CB8AC3E}">
        <p14:creationId xmlns:p14="http://schemas.microsoft.com/office/powerpoint/2010/main" val="318025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iakép helye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Jegyzetek helye 2"/>
          <p:cNvSpPr>
            <a:spLocks noGrp="1"/>
          </p:cNvSpPr>
          <p:nvPr>
            <p:ph type="body" idx="1"/>
          </p:nvPr>
        </p:nvSpPr>
        <p:spPr/>
        <p:txBody>
          <a:bodyPr/>
          <a:lstStyle/>
          <a:p>
            <a:pPr>
              <a:spcBef>
                <a:spcPct val="0"/>
              </a:spcBef>
            </a:pPr>
            <a:endParaRPr lang="hu-HU" altLang="en-US" smtClean="0"/>
          </a:p>
          <a:p>
            <a:pPr>
              <a:spcBef>
                <a:spcPct val="0"/>
              </a:spcBef>
            </a:pPr>
            <a:endParaRPr lang="hu-HU" altLang="en-US" smtClean="0"/>
          </a:p>
        </p:txBody>
      </p:sp>
      <p:sp>
        <p:nvSpPr>
          <p:cNvPr id="15364" name="Dia számának helye 3"/>
          <p:cNvSpPr>
            <a:spLocks noGrp="1"/>
          </p:cNvSpPr>
          <p:nvPr>
            <p:ph type="sldNum" sz="quarter" idx="5"/>
          </p:nvPr>
        </p:nvSpPr>
        <p:spPr>
          <a:noFill/>
        </p:spPr>
        <p:txBody>
          <a:bodyPr/>
          <a:lstStyle>
            <a:lvl1pPr defTabSz="990600" eaLnBrk="0" hangingPunct="0">
              <a:defRPr>
                <a:solidFill>
                  <a:schemeClr val="tx1"/>
                </a:solidFill>
                <a:latin typeface="Arial" panose="020B0604020202020204" pitchFamily="34" charset="0"/>
              </a:defRPr>
            </a:lvl1pPr>
            <a:lvl2pPr marL="804863" indent="-309563" defTabSz="990600" eaLnBrk="0" hangingPunct="0">
              <a:defRPr>
                <a:solidFill>
                  <a:schemeClr val="tx1"/>
                </a:solidFill>
                <a:latin typeface="Arial" panose="020B0604020202020204" pitchFamily="34" charset="0"/>
              </a:defRPr>
            </a:lvl2pPr>
            <a:lvl3pPr marL="1238250" indent="-247650" defTabSz="990600" eaLnBrk="0" hangingPunct="0">
              <a:defRPr>
                <a:solidFill>
                  <a:schemeClr val="tx1"/>
                </a:solidFill>
                <a:latin typeface="Arial" panose="020B0604020202020204" pitchFamily="34" charset="0"/>
              </a:defRPr>
            </a:lvl3pPr>
            <a:lvl4pPr marL="1733550" indent="-247650" defTabSz="990600" eaLnBrk="0" hangingPunct="0">
              <a:defRPr>
                <a:solidFill>
                  <a:schemeClr val="tx1"/>
                </a:solidFill>
                <a:latin typeface="Arial" panose="020B0604020202020204" pitchFamily="34" charset="0"/>
              </a:defRPr>
            </a:lvl4pPr>
            <a:lvl5pPr marL="2228850" indent="-247650" defTabSz="990600" eaLnBrk="0" hangingPunct="0">
              <a:defRPr>
                <a:solidFill>
                  <a:schemeClr val="tx1"/>
                </a:solidFill>
                <a:latin typeface="Arial" panose="020B0604020202020204" pitchFamily="34" charset="0"/>
              </a:defRPr>
            </a:lvl5pPr>
            <a:lvl6pPr marL="2686050" indent="-247650" defTabSz="990600" eaLnBrk="0" fontAlgn="base" hangingPunct="0">
              <a:spcBef>
                <a:spcPct val="0"/>
              </a:spcBef>
              <a:spcAft>
                <a:spcPct val="0"/>
              </a:spcAft>
              <a:defRPr>
                <a:solidFill>
                  <a:schemeClr val="tx1"/>
                </a:solidFill>
                <a:latin typeface="Arial" panose="020B0604020202020204" pitchFamily="34" charset="0"/>
              </a:defRPr>
            </a:lvl6pPr>
            <a:lvl7pPr marL="3143250" indent="-247650" defTabSz="990600" eaLnBrk="0" fontAlgn="base" hangingPunct="0">
              <a:spcBef>
                <a:spcPct val="0"/>
              </a:spcBef>
              <a:spcAft>
                <a:spcPct val="0"/>
              </a:spcAft>
              <a:defRPr>
                <a:solidFill>
                  <a:schemeClr val="tx1"/>
                </a:solidFill>
                <a:latin typeface="Arial" panose="020B0604020202020204" pitchFamily="34" charset="0"/>
              </a:defRPr>
            </a:lvl7pPr>
            <a:lvl8pPr marL="3600450" indent="-247650" defTabSz="990600" eaLnBrk="0" fontAlgn="base" hangingPunct="0">
              <a:spcBef>
                <a:spcPct val="0"/>
              </a:spcBef>
              <a:spcAft>
                <a:spcPct val="0"/>
              </a:spcAft>
              <a:defRPr>
                <a:solidFill>
                  <a:schemeClr val="tx1"/>
                </a:solidFill>
                <a:latin typeface="Arial" panose="020B0604020202020204" pitchFamily="34" charset="0"/>
              </a:defRPr>
            </a:lvl8pPr>
            <a:lvl9pPr marL="4057650" indent="-247650" defTabSz="990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B9C5DD9-0859-4CDC-AA3C-F1776D206880}" type="slidenum">
              <a:rPr lang="hu-HU" altLang="en-US"/>
              <a:pPr eaLnBrk="1" hangingPunct="1"/>
              <a:t>16</a:t>
            </a:fld>
            <a:endParaRPr lang="hu-HU" altLang="en-US"/>
          </a:p>
        </p:txBody>
      </p:sp>
    </p:spTree>
    <p:extLst>
      <p:ext uri="{BB962C8B-B14F-4D97-AF65-F5344CB8AC3E}">
        <p14:creationId xmlns:p14="http://schemas.microsoft.com/office/powerpoint/2010/main" val="264010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p:txBody>
          <a:bodyPr/>
          <a:lstStyle/>
          <a:p>
            <a:r>
              <a:rPr lang="hu-HU" altLang="en-US" smtClean="0"/>
              <a:t>http://docs.mongodb.org/manual/faq/storage/</a:t>
            </a:r>
          </a:p>
        </p:txBody>
      </p:sp>
    </p:spTree>
    <p:extLst>
      <p:ext uri="{BB962C8B-B14F-4D97-AF65-F5344CB8AC3E}">
        <p14:creationId xmlns:p14="http://schemas.microsoft.com/office/powerpoint/2010/main" val="309614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p:cNvSpPr>
          <p:nvPr>
            <p:ph type="body" idx="1"/>
          </p:nvPr>
        </p:nvSpPr>
        <p:spPr/>
        <p:txBody>
          <a:bodyPr/>
          <a:lstStyle/>
          <a:p>
            <a:r>
              <a:rPr lang="hu-HU" altLang="en-US" smtClean="0">
                <a:latin typeface="Arial" panose="020B0604020202020204" pitchFamily="34" charset="0"/>
              </a:rPr>
              <a:t>DC – Data center</a:t>
            </a:r>
          </a:p>
        </p:txBody>
      </p:sp>
    </p:spTree>
    <p:extLst>
      <p:ext uri="{BB962C8B-B14F-4D97-AF65-F5344CB8AC3E}">
        <p14:creationId xmlns:p14="http://schemas.microsoft.com/office/powerpoint/2010/main" val="270169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p:cNvSpPr>
            <a:spLocks noGrp="1"/>
          </p:cNvSpPr>
          <p:nvPr>
            <p:ph type="body" idx="1"/>
          </p:nvPr>
        </p:nvSpPr>
        <p:spPr/>
        <p:txBody>
          <a:bodyPr/>
          <a:lstStyle/>
          <a:p>
            <a:r>
              <a:rPr lang="hu-HU" altLang="en-US" smtClean="0">
                <a:latin typeface="Arial" panose="020B0604020202020204" pitchFamily="34" charset="0"/>
              </a:rPr>
              <a:t>1970 – 2000: Vertical Scalability (scale-up)</a:t>
            </a:r>
          </a:p>
          <a:p>
            <a:r>
              <a:rPr lang="hu-HU" altLang="en-US" smtClean="0">
                <a:latin typeface="Arial" panose="020B0604020202020204" pitchFamily="34" charset="0"/>
              </a:rPr>
              <a:t>Google, ~2000: Horizontal Scalability (scale-out)</a:t>
            </a:r>
          </a:p>
          <a:p>
            <a:endParaRPr lang="hu-HU" altLang="en-US" smtClean="0"/>
          </a:p>
          <a:p>
            <a:endParaRPr lang="hu-HU" altLang="en-US" smtClean="0">
              <a:latin typeface="Arial" panose="020B0604020202020204" pitchFamily="34" charset="0"/>
            </a:endParaRPr>
          </a:p>
        </p:txBody>
      </p:sp>
    </p:spTree>
    <p:extLst>
      <p:ext uri="{BB962C8B-B14F-4D97-AF65-F5344CB8AC3E}">
        <p14:creationId xmlns:p14="http://schemas.microsoft.com/office/powerpoint/2010/main" val="52211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961D096-7E3B-4901-842A-409E8605E423}"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6938856-79CA-49AF-934C-26554E0FC8D3}"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ACC4072-E3E6-4B98-A2C1-5BEC13CB7DE0}"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715BC48-F514-41A9-A06B-89726FEA9A41}"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79382B1-A318-4E25-8B63-3F37CB0D7274}"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AD08C1B-89CC-4E1C-BEAF-FABC3A03FD30}" type="datetime1">
              <a:rPr lang="en-US" smtClean="0"/>
              <a:t>8/4/2025</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F9680425-9698-4DA0-B543-89E03CD4FF44}" type="datetime1">
              <a:rPr lang="en-US" smtClean="0"/>
              <a:t>8/4/2025</a:t>
            </a:fld>
            <a:endParaRPr lang="en-US"/>
          </a:p>
        </p:txBody>
      </p:sp>
      <p:sp>
        <p:nvSpPr>
          <p:cNvPr id="8" name="Footer Placeholder 4"/>
          <p:cNvSpPr>
            <a:spLocks noGrp="1"/>
          </p:cNvSpPr>
          <p:nvPr>
            <p:ph type="ftr" sz="quarter" idx="11"/>
          </p:nvPr>
        </p:nvSpPr>
        <p:spPr/>
        <p:txBody>
          <a:bodyPr/>
          <a:lstStyle>
            <a:lvl1pPr>
              <a:defRPr/>
            </a:lvl1pPr>
          </a:lstStyle>
          <a:p>
            <a:r>
              <a:rPr lang="en-US"/>
              <a:t>CSE2024 NoSQL Databases</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DDF3898-51C9-42CA-AFF7-14A768C26905}" type="datetime1">
              <a:rPr lang="en-US" smtClean="0"/>
              <a:t>8/4/2025</a:t>
            </a:fld>
            <a:endParaRPr lang="en-US"/>
          </a:p>
        </p:txBody>
      </p:sp>
      <p:sp>
        <p:nvSpPr>
          <p:cNvPr id="4" name="Footer Placeholder 4"/>
          <p:cNvSpPr>
            <a:spLocks noGrp="1"/>
          </p:cNvSpPr>
          <p:nvPr>
            <p:ph type="ftr" sz="quarter" idx="11"/>
          </p:nvPr>
        </p:nvSpPr>
        <p:spPr/>
        <p:txBody>
          <a:bodyPr/>
          <a:lstStyle>
            <a:lvl1pPr>
              <a:defRPr/>
            </a:lvl1pPr>
          </a:lstStyle>
          <a:p>
            <a:r>
              <a:rPr lang="en-US"/>
              <a:t>CSE2024 NoSQL Databases</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C9E076F-7826-4434-B030-EF730E273267}" type="datetime1">
              <a:rPr lang="en-US" smtClean="0"/>
              <a:t>8/4/2025</a:t>
            </a:fld>
            <a:endParaRPr lang="en-US"/>
          </a:p>
        </p:txBody>
      </p:sp>
      <p:sp>
        <p:nvSpPr>
          <p:cNvPr id="3" name="Footer Placeholder 4"/>
          <p:cNvSpPr>
            <a:spLocks noGrp="1"/>
          </p:cNvSpPr>
          <p:nvPr>
            <p:ph type="ftr" sz="quarter" idx="11"/>
          </p:nvPr>
        </p:nvSpPr>
        <p:spPr/>
        <p:txBody>
          <a:bodyPr/>
          <a:lstStyle>
            <a:lvl1pPr>
              <a:defRPr/>
            </a:lvl1pPr>
          </a:lstStyle>
          <a:p>
            <a:r>
              <a:rPr lang="en-US"/>
              <a:t>CSE2024 NoSQL Databases</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9F549-E219-413D-B622-4D983791557B}" type="datetime1">
              <a:rPr lang="en-US" smtClean="0"/>
              <a:t>8/4/2025</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8942CD6-7FAF-40A4-81AA-297C9A9B6773}" type="datetime1">
              <a:rPr lang="en-US" smtClean="0"/>
              <a:t>8/4/2025</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E2650-6778-464F-AABC-7C744B7A5C3B}" type="datetime1">
              <a:rPr lang="en-US" smtClean="0"/>
              <a:t>8/4/2025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CSE2024 NoSQL Databases</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a:hlinkClick r:id="rId6">
                  <a:extLst>
                    <a:ext uri="{A12FA001-AC4F-418D-AE19-62706E023703}">
                      <ahyp:hlinkClr xmlns:ahyp="http://schemas.microsoft.com/office/drawing/2018/hyperlinkcolor" xmlns="" val="tx"/>
                    </a:ext>
                  </a:extLst>
                </a:hlinkClick>
              </a:rPr>
              <a:t>NoSQL </a:t>
            </a:r>
            <a:r>
              <a:rPr lang="en-IN" sz="2800" dirty="0" smtClean="0">
                <a:hlinkClick r:id="rId6">
                  <a:extLst>
                    <a:ext uri="{A12FA001-AC4F-418D-AE19-62706E023703}">
                      <ahyp:hlinkClr xmlns:ahyp="http://schemas.microsoft.com/office/drawing/2018/hyperlinkcolor" xmlns="" val="tx"/>
                    </a:ext>
                  </a:extLst>
                </a:hlinkClick>
              </a:rPr>
              <a:t>Data Management</a:t>
            </a:r>
            <a:endParaRPr lang="en-IN" sz="2800" dirty="0">
              <a:hlinkClick r:id="rId6">
                <a:extLst>
                  <a:ext uri="{A12FA001-AC4F-418D-AE19-62706E023703}">
                    <ahyp:hlinkClr xmlns:ahyp="http://schemas.microsoft.com/office/drawing/2018/hyperlinkcolor" xmlns="" val="tx"/>
                  </a:ext>
                </a:extLst>
              </a:hlinkClick>
            </a:endParaRPr>
          </a:p>
          <a:p>
            <a:r>
              <a:rPr lang="en-IN" dirty="0"/>
              <a:t/>
            </a:r>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457200" y="685800"/>
            <a:ext cx="8686800" cy="116988"/>
          </a:xfrm>
        </p:spPr>
        <p:txBody>
          <a:bodyPr>
            <a:noAutofit/>
          </a:bodyPr>
          <a:lstStyle/>
          <a:p>
            <a:r>
              <a:rPr lang="en-US" sz="2700" dirty="0"/>
              <a:t>Understanding MongoDB</a:t>
            </a:r>
          </a:p>
        </p:txBody>
      </p:sp>
      <p:pic>
        <p:nvPicPr>
          <p:cNvPr id="8" name="object 10">
            <a:extLst>
              <a:ext uri="{FF2B5EF4-FFF2-40B4-BE49-F238E27FC236}">
                <a16:creationId xmlns:a16="http://schemas.microsoft.com/office/drawing/2014/main" id="{CB9141C4-D3B5-121A-F103-440ECD2760F5}"/>
              </a:ext>
            </a:extLst>
          </p:cNvPr>
          <p:cNvPicPr>
            <a:picLocks noGrp="1"/>
          </p:cNvPicPr>
          <p:nvPr>
            <p:ph idx="1"/>
          </p:nvPr>
        </p:nvPicPr>
        <p:blipFill>
          <a:blip r:embed="rId2" cstate="print"/>
          <a:stretch>
            <a:fillRect/>
          </a:stretch>
        </p:blipFill>
        <p:spPr>
          <a:xfrm>
            <a:off x="538316" y="1675786"/>
            <a:ext cx="7492181" cy="3711197"/>
          </a:xfrm>
          <a:prstGeom prst="rect">
            <a:avLst/>
          </a:prstGeom>
        </p:spPr>
      </p:pic>
    </p:spTree>
    <p:extLst>
      <p:ext uri="{BB962C8B-B14F-4D97-AF65-F5344CB8AC3E}">
        <p14:creationId xmlns:p14="http://schemas.microsoft.com/office/powerpoint/2010/main" val="3586678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28600" y="304800"/>
            <a:ext cx="8686800" cy="574188"/>
          </a:xfrm>
        </p:spPr>
        <p:txBody>
          <a:bodyPr>
            <a:noAutofit/>
          </a:bodyPr>
          <a:lstStyle/>
          <a:p>
            <a:r>
              <a:rPr lang="en-US" sz="2700" dirty="0"/>
              <a:t>Understanding MongoDB</a:t>
            </a:r>
          </a:p>
        </p:txBody>
      </p:sp>
      <p:pic>
        <p:nvPicPr>
          <p:cNvPr id="7" name="Content Placeholder 6" descr="A screenshot of a computer&#10;&#10;Description automatically generated">
            <a:extLst>
              <a:ext uri="{FF2B5EF4-FFF2-40B4-BE49-F238E27FC236}">
                <a16:creationId xmlns:a16="http://schemas.microsoft.com/office/drawing/2014/main" id="{1D9B312A-E3CE-2D39-3408-825D258FC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207" y="1637926"/>
            <a:ext cx="7683910" cy="3924060"/>
          </a:xfrm>
        </p:spPr>
      </p:pic>
    </p:spTree>
    <p:extLst>
      <p:ext uri="{BB962C8B-B14F-4D97-AF65-F5344CB8AC3E}">
        <p14:creationId xmlns:p14="http://schemas.microsoft.com/office/powerpoint/2010/main" val="15612658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0"/>
          </p:nvPr>
        </p:nvSpPr>
        <p:spPr>
          <a:ln/>
        </p:spPr>
        <p:txBody>
          <a:bodyPr/>
          <a:lstStyle/>
          <a:p>
            <a:fld id="{9E536814-E964-49E7-B2C7-B4C2E3D0EC3B}" type="slidenum">
              <a:rPr lang="hu-HU" altLang="en-US"/>
              <a:pPr/>
              <a:t>12</a:t>
            </a:fld>
            <a:endParaRPr lang="hu-HU" altLang="en-US"/>
          </a:p>
        </p:txBody>
      </p:sp>
      <p:sp>
        <p:nvSpPr>
          <p:cNvPr id="8194" name="Rectangle 2"/>
          <p:cNvSpPr>
            <a:spLocks noGrp="1" noChangeArrowheads="1"/>
          </p:cNvSpPr>
          <p:nvPr>
            <p:ph type="title"/>
          </p:nvPr>
        </p:nvSpPr>
        <p:spPr/>
        <p:txBody>
          <a:bodyPr/>
          <a:lstStyle/>
          <a:p>
            <a:pPr fontAlgn="auto">
              <a:spcAft>
                <a:spcPts val="0"/>
              </a:spcAft>
              <a:defRPr/>
            </a:pPr>
            <a:r>
              <a:rPr lang="hu-HU" dirty="0" err="1"/>
              <a:t>Document</a:t>
            </a:r>
            <a:r>
              <a:rPr lang="hu-HU" dirty="0"/>
              <a:t> </a:t>
            </a:r>
            <a:r>
              <a:rPr lang="hu-HU" dirty="0" err="1"/>
              <a:t>store</a:t>
            </a:r>
            <a:endParaRPr lang="hu-HU" dirty="0"/>
          </a:p>
        </p:txBody>
      </p:sp>
      <p:graphicFrame>
        <p:nvGraphicFramePr>
          <p:cNvPr id="2" name="Táblázat 1"/>
          <p:cNvGraphicFramePr>
            <a:graphicFrameLocks noGrp="1"/>
          </p:cNvGraphicFramePr>
          <p:nvPr/>
        </p:nvGraphicFramePr>
        <p:xfrm>
          <a:off x="539750" y="1506538"/>
          <a:ext cx="4251325" cy="3875507"/>
        </p:xfrm>
        <a:graphic>
          <a:graphicData uri="http://schemas.openxmlformats.org/drawingml/2006/table">
            <a:tbl>
              <a:tblPr firstRow="1" bandRow="1">
                <a:tableStyleId>{5C22544A-7EE6-4342-B048-85BDC9FD1C3A}</a:tableStyleId>
              </a:tblPr>
              <a:tblGrid>
                <a:gridCol w="1312417">
                  <a:extLst>
                    <a:ext uri="{9D8B030D-6E8A-4147-A177-3AD203B41FA5}">
                      <a16:colId xmlns:a16="http://schemas.microsoft.com/office/drawing/2014/main" val="20000"/>
                    </a:ext>
                  </a:extLst>
                </a:gridCol>
                <a:gridCol w="428041">
                  <a:extLst>
                    <a:ext uri="{9D8B030D-6E8A-4147-A177-3AD203B41FA5}">
                      <a16:colId xmlns:a16="http://schemas.microsoft.com/office/drawing/2014/main" val="20001"/>
                    </a:ext>
                  </a:extLst>
                </a:gridCol>
                <a:gridCol w="2510867">
                  <a:extLst>
                    <a:ext uri="{9D8B030D-6E8A-4147-A177-3AD203B41FA5}">
                      <a16:colId xmlns:a16="http://schemas.microsoft.com/office/drawing/2014/main" val="20002"/>
                    </a:ext>
                  </a:extLst>
                </a:gridCol>
              </a:tblGrid>
              <a:tr h="370769">
                <a:tc>
                  <a:txBody>
                    <a:bodyPr/>
                    <a:lstStyle/>
                    <a:p>
                      <a:r>
                        <a:rPr lang="hu-HU" sz="1800" dirty="0" smtClean="0"/>
                        <a:t>RDBMS</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MongoDB</a:t>
                      </a:r>
                      <a:endParaRPr lang="hu-HU" sz="1800" dirty="0"/>
                    </a:p>
                  </a:txBody>
                  <a:tcPr marL="91427" marR="91427" marT="45711" marB="45711"/>
                </a:tc>
                <a:extLst>
                  <a:ext uri="{0D108BD9-81ED-4DB2-BD59-A6C34878D82A}">
                    <a16:rowId xmlns:a16="http://schemas.microsoft.com/office/drawing/2014/main" val="10000"/>
                  </a:ext>
                </a:extLst>
              </a:tr>
              <a:tr h="370769">
                <a:tc>
                  <a:txBody>
                    <a:bodyPr/>
                    <a:lstStyle/>
                    <a:p>
                      <a:r>
                        <a:rPr lang="hu-HU" sz="1800" dirty="0" err="1" smtClean="0"/>
                        <a:t>Database</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Database</a:t>
                      </a:r>
                      <a:endParaRPr lang="hu-HU" sz="1800" dirty="0"/>
                    </a:p>
                  </a:txBody>
                  <a:tcPr marL="91427" marR="91427" marT="45711" marB="45711"/>
                </a:tc>
                <a:extLst>
                  <a:ext uri="{0D108BD9-81ED-4DB2-BD59-A6C34878D82A}">
                    <a16:rowId xmlns:a16="http://schemas.microsoft.com/office/drawing/2014/main" val="10001"/>
                  </a:ext>
                </a:extLst>
              </a:tr>
              <a:tr h="370769">
                <a:tc>
                  <a:txBody>
                    <a:bodyPr/>
                    <a:lstStyle/>
                    <a:p>
                      <a:r>
                        <a:rPr lang="hu-HU" sz="1800" dirty="0" err="1" smtClean="0"/>
                        <a:t>Table</a:t>
                      </a:r>
                      <a:r>
                        <a:rPr lang="hu-HU" sz="1800" dirty="0" smtClean="0"/>
                        <a:t>, </a:t>
                      </a:r>
                      <a:r>
                        <a:rPr lang="hu-HU" sz="1800" dirty="0" err="1" smtClean="0"/>
                        <a:t>View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Collection</a:t>
                      </a:r>
                      <a:endParaRPr lang="hu-HU" sz="1800" dirty="0"/>
                    </a:p>
                  </a:txBody>
                  <a:tcPr marL="91427" marR="91427" marT="45711" marB="45711"/>
                </a:tc>
                <a:extLst>
                  <a:ext uri="{0D108BD9-81ED-4DB2-BD59-A6C34878D82A}">
                    <a16:rowId xmlns:a16="http://schemas.microsoft.com/office/drawing/2014/main" val="10002"/>
                  </a:ext>
                </a:extLst>
              </a:tr>
              <a:tr h="370769">
                <a:tc>
                  <a:txBody>
                    <a:bodyPr/>
                    <a:lstStyle/>
                    <a:p>
                      <a:r>
                        <a:rPr lang="hu-HU" sz="1800" dirty="0" err="1" smtClean="0"/>
                        <a:t>Row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Document</a:t>
                      </a:r>
                      <a:r>
                        <a:rPr lang="hu-HU" sz="1800" dirty="0" smtClean="0"/>
                        <a:t> (JSON, BSON)</a:t>
                      </a:r>
                      <a:endParaRPr lang="hu-HU" sz="1800" dirty="0"/>
                    </a:p>
                  </a:txBody>
                  <a:tcPr marL="91427" marR="91427" marT="45711" marB="45711"/>
                </a:tc>
                <a:extLst>
                  <a:ext uri="{0D108BD9-81ED-4DB2-BD59-A6C34878D82A}">
                    <a16:rowId xmlns:a16="http://schemas.microsoft.com/office/drawing/2014/main" val="10003"/>
                  </a:ext>
                </a:extLst>
              </a:tr>
              <a:tr h="370769">
                <a:tc>
                  <a:txBody>
                    <a:bodyPr/>
                    <a:lstStyle/>
                    <a:p>
                      <a:r>
                        <a:rPr lang="hu-HU" sz="1800" dirty="0" err="1" smtClean="0"/>
                        <a:t>Column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Field</a:t>
                      </a:r>
                      <a:endParaRPr lang="hu-HU" sz="1800" dirty="0"/>
                    </a:p>
                  </a:txBody>
                  <a:tcPr marL="91427" marR="91427" marT="45711" marB="45711"/>
                </a:tc>
                <a:extLst>
                  <a:ext uri="{0D108BD9-81ED-4DB2-BD59-A6C34878D82A}">
                    <a16:rowId xmlns:a16="http://schemas.microsoft.com/office/drawing/2014/main" val="10004"/>
                  </a:ext>
                </a:extLst>
              </a:tr>
              <a:tr h="370769">
                <a:tc>
                  <a:txBody>
                    <a:bodyPr/>
                    <a:lstStyle/>
                    <a:p>
                      <a:r>
                        <a:rPr lang="hu-HU" sz="1800" dirty="0" smtClean="0"/>
                        <a:t>Index</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smtClean="0"/>
                        <a:t>Index</a:t>
                      </a:r>
                      <a:endParaRPr lang="hu-HU" sz="1800" dirty="0"/>
                    </a:p>
                  </a:txBody>
                  <a:tcPr marL="91427" marR="91427" marT="45711" marB="45711"/>
                </a:tc>
                <a:extLst>
                  <a:ext uri="{0D108BD9-81ED-4DB2-BD59-A6C34878D82A}">
                    <a16:rowId xmlns:a16="http://schemas.microsoft.com/office/drawing/2014/main" val="10005"/>
                  </a:ext>
                </a:extLst>
              </a:tr>
              <a:tr h="370769">
                <a:tc>
                  <a:txBody>
                    <a:bodyPr/>
                    <a:lstStyle/>
                    <a:p>
                      <a:r>
                        <a:rPr lang="hu-HU" sz="1800" b="0" dirty="0" err="1" smtClean="0"/>
                        <a:t>Join</a:t>
                      </a:r>
                      <a:endParaRPr lang="hu-HU" sz="1800" b="0" dirty="0"/>
                    </a:p>
                  </a:txBody>
                  <a:tcPr marL="91427" marR="91427" marT="45711" marB="45711"/>
                </a:tc>
                <a:tc>
                  <a:txBody>
                    <a:bodyPr/>
                    <a:lstStyle/>
                    <a:p>
                      <a:endParaRPr lang="hu-HU" sz="1800" b="0" dirty="0"/>
                    </a:p>
                  </a:txBody>
                  <a:tcPr marL="91427" marR="91427" marT="45711" marB="45711"/>
                </a:tc>
                <a:tc>
                  <a:txBody>
                    <a:bodyPr/>
                    <a:lstStyle/>
                    <a:p>
                      <a:r>
                        <a:rPr lang="hu-HU" sz="1800" b="0" dirty="0" err="1" smtClean="0"/>
                        <a:t>Embedded</a:t>
                      </a:r>
                      <a:r>
                        <a:rPr lang="hu-HU" sz="1800" b="0" dirty="0" smtClean="0"/>
                        <a:t> </a:t>
                      </a:r>
                      <a:r>
                        <a:rPr lang="hu-HU" sz="1800" b="0" dirty="0" err="1" smtClean="0"/>
                        <a:t>Document</a:t>
                      </a:r>
                      <a:endParaRPr lang="hu-HU" sz="1800" b="0" dirty="0"/>
                    </a:p>
                  </a:txBody>
                  <a:tcPr marL="91427" marR="91427" marT="45711" marB="45711"/>
                </a:tc>
                <a:extLst>
                  <a:ext uri="{0D108BD9-81ED-4DB2-BD59-A6C34878D82A}">
                    <a16:rowId xmlns:a16="http://schemas.microsoft.com/office/drawing/2014/main" val="10006"/>
                  </a:ext>
                </a:extLst>
              </a:tr>
              <a:tr h="370769">
                <a:tc>
                  <a:txBody>
                    <a:bodyPr/>
                    <a:lstStyle/>
                    <a:p>
                      <a:r>
                        <a:rPr lang="hu-HU" sz="1800" dirty="0" err="1" smtClean="0"/>
                        <a:t>Foreign</a:t>
                      </a:r>
                      <a:r>
                        <a:rPr lang="hu-HU" sz="1800" dirty="0" smtClean="0"/>
                        <a:t> Key</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Reference</a:t>
                      </a:r>
                      <a:endParaRPr lang="hu-HU" sz="1800" dirty="0"/>
                    </a:p>
                  </a:txBody>
                  <a:tcPr marL="91427" marR="91427" marT="45711" marB="45711"/>
                </a:tc>
                <a:extLst>
                  <a:ext uri="{0D108BD9-81ED-4DB2-BD59-A6C34878D82A}">
                    <a16:rowId xmlns:a16="http://schemas.microsoft.com/office/drawing/2014/main" val="10007"/>
                  </a:ext>
                </a:extLst>
              </a:tr>
              <a:tr h="370769">
                <a:tc>
                  <a:txBody>
                    <a:bodyPr/>
                    <a:lstStyle/>
                    <a:p>
                      <a:r>
                        <a:rPr lang="hu-HU" sz="1800" dirty="0" err="1" smtClean="0"/>
                        <a:t>Partition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Shard</a:t>
                      </a:r>
                      <a:endParaRPr lang="hu-HU" sz="1800" dirty="0"/>
                    </a:p>
                  </a:txBody>
                  <a:tcPr marL="91427" marR="91427" marT="45711" marB="45711"/>
                </a:tc>
                <a:extLst>
                  <a:ext uri="{0D108BD9-81ED-4DB2-BD59-A6C34878D82A}">
                    <a16:rowId xmlns:a16="http://schemas.microsoft.com/office/drawing/2014/main" val="10008"/>
                  </a:ext>
                </a:extLst>
              </a:tr>
            </a:tbl>
          </a:graphicData>
        </a:graphic>
      </p:graphicFrame>
      <p:sp>
        <p:nvSpPr>
          <p:cNvPr id="3" name="Jobbra nyíl 2"/>
          <p:cNvSpPr/>
          <p:nvPr/>
        </p:nvSpPr>
        <p:spPr>
          <a:xfrm>
            <a:off x="1922463" y="20097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8" name="Jobbra nyíl 7"/>
          <p:cNvSpPr/>
          <p:nvPr/>
        </p:nvSpPr>
        <p:spPr>
          <a:xfrm>
            <a:off x="1922463" y="2393950"/>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9" name="Jobbra nyíl 8"/>
          <p:cNvSpPr/>
          <p:nvPr/>
        </p:nvSpPr>
        <p:spPr>
          <a:xfrm>
            <a:off x="1922463" y="2730500"/>
            <a:ext cx="287337"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0" name="Jobbra nyíl 9"/>
          <p:cNvSpPr/>
          <p:nvPr/>
        </p:nvSpPr>
        <p:spPr>
          <a:xfrm>
            <a:off x="1922463" y="30892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1" name="Jobbra nyíl 10"/>
          <p:cNvSpPr/>
          <p:nvPr/>
        </p:nvSpPr>
        <p:spPr>
          <a:xfrm>
            <a:off x="1922463" y="3449638"/>
            <a:ext cx="287337"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2" name="Jobbra nyíl 11"/>
          <p:cNvSpPr/>
          <p:nvPr/>
        </p:nvSpPr>
        <p:spPr>
          <a:xfrm>
            <a:off x="1919288" y="3881438"/>
            <a:ext cx="288925"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4" name="Jobbra nyíl 13"/>
          <p:cNvSpPr/>
          <p:nvPr/>
        </p:nvSpPr>
        <p:spPr>
          <a:xfrm>
            <a:off x="1908175" y="4221163"/>
            <a:ext cx="287338"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5" name="Jobbra nyíl 14"/>
          <p:cNvSpPr/>
          <p:nvPr/>
        </p:nvSpPr>
        <p:spPr>
          <a:xfrm>
            <a:off x="1908175" y="4581525"/>
            <a:ext cx="287338"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Tree>
    <p:extLst>
      <p:ext uri="{BB962C8B-B14F-4D97-AF65-F5344CB8AC3E}">
        <p14:creationId xmlns:p14="http://schemas.microsoft.com/office/powerpoint/2010/main" val="57361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0"/>
          </p:nvPr>
        </p:nvSpPr>
        <p:spPr>
          <a:ln/>
        </p:spPr>
        <p:txBody>
          <a:bodyPr/>
          <a:lstStyle/>
          <a:p>
            <a:fld id="{E899B2CF-2BB0-4FB0-9B7A-0A79D013D2E4}" type="slidenum">
              <a:rPr lang="hu-HU" altLang="en-US"/>
              <a:pPr/>
              <a:t>13</a:t>
            </a:fld>
            <a:endParaRPr lang="hu-HU" altLang="en-US"/>
          </a:p>
        </p:txBody>
      </p:sp>
      <p:sp>
        <p:nvSpPr>
          <p:cNvPr id="8194" name="Rectangle 2"/>
          <p:cNvSpPr>
            <a:spLocks noGrp="1" noChangeArrowheads="1"/>
          </p:cNvSpPr>
          <p:nvPr>
            <p:ph type="title" idx="4294967295"/>
          </p:nvPr>
        </p:nvSpPr>
        <p:spPr/>
        <p:txBody>
          <a:bodyPr/>
          <a:lstStyle/>
          <a:p>
            <a:pPr fontAlgn="auto">
              <a:spcAft>
                <a:spcPts val="0"/>
              </a:spcAft>
              <a:defRPr/>
            </a:pPr>
            <a:r>
              <a:rPr lang="hu-HU" dirty="0" err="1"/>
              <a:t>Document</a:t>
            </a:r>
            <a:r>
              <a:rPr lang="hu-HU" dirty="0"/>
              <a:t> </a:t>
            </a:r>
            <a:r>
              <a:rPr lang="hu-HU" dirty="0" err="1"/>
              <a:t>store</a:t>
            </a:r>
            <a:endParaRPr lang="hu-HU" dirty="0"/>
          </a:p>
        </p:txBody>
      </p:sp>
      <p:graphicFrame>
        <p:nvGraphicFramePr>
          <p:cNvPr id="2" name="Táblázat 1"/>
          <p:cNvGraphicFramePr>
            <a:graphicFrameLocks noGrp="1"/>
          </p:cNvGraphicFramePr>
          <p:nvPr/>
        </p:nvGraphicFramePr>
        <p:xfrm>
          <a:off x="539750" y="1506538"/>
          <a:ext cx="4251325" cy="3875507"/>
        </p:xfrm>
        <a:graphic>
          <a:graphicData uri="http://schemas.openxmlformats.org/drawingml/2006/table">
            <a:tbl>
              <a:tblPr firstRow="1" bandRow="1">
                <a:tableStyleId>{5C22544A-7EE6-4342-B048-85BDC9FD1C3A}</a:tableStyleId>
              </a:tblPr>
              <a:tblGrid>
                <a:gridCol w="1312417">
                  <a:extLst>
                    <a:ext uri="{9D8B030D-6E8A-4147-A177-3AD203B41FA5}">
                      <a16:colId xmlns:a16="http://schemas.microsoft.com/office/drawing/2014/main" val="20000"/>
                    </a:ext>
                  </a:extLst>
                </a:gridCol>
                <a:gridCol w="428041">
                  <a:extLst>
                    <a:ext uri="{9D8B030D-6E8A-4147-A177-3AD203B41FA5}">
                      <a16:colId xmlns:a16="http://schemas.microsoft.com/office/drawing/2014/main" val="20001"/>
                    </a:ext>
                  </a:extLst>
                </a:gridCol>
                <a:gridCol w="2510867">
                  <a:extLst>
                    <a:ext uri="{9D8B030D-6E8A-4147-A177-3AD203B41FA5}">
                      <a16:colId xmlns:a16="http://schemas.microsoft.com/office/drawing/2014/main" val="20002"/>
                    </a:ext>
                  </a:extLst>
                </a:gridCol>
              </a:tblGrid>
              <a:tr h="370769">
                <a:tc>
                  <a:txBody>
                    <a:bodyPr/>
                    <a:lstStyle/>
                    <a:p>
                      <a:r>
                        <a:rPr lang="hu-HU" sz="1800" dirty="0" smtClean="0"/>
                        <a:t>RDBMS</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MongoDB</a:t>
                      </a:r>
                      <a:endParaRPr lang="hu-HU" sz="1800" dirty="0"/>
                    </a:p>
                  </a:txBody>
                  <a:tcPr marL="91427" marR="91427" marT="45711" marB="45711"/>
                </a:tc>
                <a:extLst>
                  <a:ext uri="{0D108BD9-81ED-4DB2-BD59-A6C34878D82A}">
                    <a16:rowId xmlns:a16="http://schemas.microsoft.com/office/drawing/2014/main" val="10000"/>
                  </a:ext>
                </a:extLst>
              </a:tr>
              <a:tr h="370769">
                <a:tc>
                  <a:txBody>
                    <a:bodyPr/>
                    <a:lstStyle/>
                    <a:p>
                      <a:r>
                        <a:rPr lang="hu-HU" sz="1800" dirty="0" err="1" smtClean="0"/>
                        <a:t>Database</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Database</a:t>
                      </a:r>
                      <a:endParaRPr lang="hu-HU" sz="1800" dirty="0"/>
                    </a:p>
                  </a:txBody>
                  <a:tcPr marL="91427" marR="91427" marT="45711" marB="45711"/>
                </a:tc>
                <a:extLst>
                  <a:ext uri="{0D108BD9-81ED-4DB2-BD59-A6C34878D82A}">
                    <a16:rowId xmlns:a16="http://schemas.microsoft.com/office/drawing/2014/main" val="10001"/>
                  </a:ext>
                </a:extLst>
              </a:tr>
              <a:tr h="370769">
                <a:tc>
                  <a:txBody>
                    <a:bodyPr/>
                    <a:lstStyle/>
                    <a:p>
                      <a:r>
                        <a:rPr lang="hu-HU" sz="1800" dirty="0" err="1" smtClean="0"/>
                        <a:t>Table</a:t>
                      </a:r>
                      <a:r>
                        <a:rPr lang="hu-HU" sz="1800" dirty="0" smtClean="0"/>
                        <a:t>, </a:t>
                      </a:r>
                      <a:r>
                        <a:rPr lang="hu-HU" sz="1800" dirty="0" err="1" smtClean="0"/>
                        <a:t>View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Collection</a:t>
                      </a:r>
                      <a:endParaRPr lang="hu-HU" sz="1800" dirty="0"/>
                    </a:p>
                  </a:txBody>
                  <a:tcPr marL="91427" marR="91427" marT="45711" marB="45711"/>
                </a:tc>
                <a:extLst>
                  <a:ext uri="{0D108BD9-81ED-4DB2-BD59-A6C34878D82A}">
                    <a16:rowId xmlns:a16="http://schemas.microsoft.com/office/drawing/2014/main" val="10002"/>
                  </a:ext>
                </a:extLst>
              </a:tr>
              <a:tr h="370769">
                <a:tc>
                  <a:txBody>
                    <a:bodyPr/>
                    <a:lstStyle/>
                    <a:p>
                      <a:r>
                        <a:rPr lang="hu-HU" sz="1800" dirty="0" err="1" smtClean="0"/>
                        <a:t>Row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Document</a:t>
                      </a:r>
                      <a:r>
                        <a:rPr lang="hu-HU" sz="1800" dirty="0" smtClean="0"/>
                        <a:t> (JSON, BSON)</a:t>
                      </a:r>
                      <a:endParaRPr lang="hu-HU" sz="1800" dirty="0"/>
                    </a:p>
                  </a:txBody>
                  <a:tcPr marL="91427" marR="91427" marT="45711" marB="45711"/>
                </a:tc>
                <a:extLst>
                  <a:ext uri="{0D108BD9-81ED-4DB2-BD59-A6C34878D82A}">
                    <a16:rowId xmlns:a16="http://schemas.microsoft.com/office/drawing/2014/main" val="10003"/>
                  </a:ext>
                </a:extLst>
              </a:tr>
              <a:tr h="370769">
                <a:tc>
                  <a:txBody>
                    <a:bodyPr/>
                    <a:lstStyle/>
                    <a:p>
                      <a:r>
                        <a:rPr lang="hu-HU" sz="1800" dirty="0" err="1" smtClean="0"/>
                        <a:t>Column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Field</a:t>
                      </a:r>
                      <a:endParaRPr lang="hu-HU" sz="1800" dirty="0"/>
                    </a:p>
                  </a:txBody>
                  <a:tcPr marL="91427" marR="91427" marT="45711" marB="45711"/>
                </a:tc>
                <a:extLst>
                  <a:ext uri="{0D108BD9-81ED-4DB2-BD59-A6C34878D82A}">
                    <a16:rowId xmlns:a16="http://schemas.microsoft.com/office/drawing/2014/main" val="10004"/>
                  </a:ext>
                </a:extLst>
              </a:tr>
              <a:tr h="370769">
                <a:tc>
                  <a:txBody>
                    <a:bodyPr/>
                    <a:lstStyle/>
                    <a:p>
                      <a:r>
                        <a:rPr lang="hu-HU" sz="1800" dirty="0" smtClean="0"/>
                        <a:t>Index</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smtClean="0"/>
                        <a:t>Index</a:t>
                      </a:r>
                      <a:endParaRPr lang="hu-HU" sz="1800" dirty="0"/>
                    </a:p>
                  </a:txBody>
                  <a:tcPr marL="91427" marR="91427" marT="45711" marB="45711"/>
                </a:tc>
                <a:extLst>
                  <a:ext uri="{0D108BD9-81ED-4DB2-BD59-A6C34878D82A}">
                    <a16:rowId xmlns:a16="http://schemas.microsoft.com/office/drawing/2014/main" val="10005"/>
                  </a:ext>
                </a:extLst>
              </a:tr>
              <a:tr h="370769">
                <a:tc>
                  <a:txBody>
                    <a:bodyPr/>
                    <a:lstStyle/>
                    <a:p>
                      <a:r>
                        <a:rPr lang="hu-HU" sz="1800" b="0" dirty="0" err="1" smtClean="0"/>
                        <a:t>Join</a:t>
                      </a:r>
                      <a:endParaRPr lang="hu-HU" sz="1800" b="0" dirty="0"/>
                    </a:p>
                  </a:txBody>
                  <a:tcPr marL="91427" marR="91427" marT="45711" marB="45711"/>
                </a:tc>
                <a:tc>
                  <a:txBody>
                    <a:bodyPr/>
                    <a:lstStyle/>
                    <a:p>
                      <a:endParaRPr lang="hu-HU" sz="1800" b="0" dirty="0"/>
                    </a:p>
                  </a:txBody>
                  <a:tcPr marL="91427" marR="91427" marT="45711" marB="45711"/>
                </a:tc>
                <a:tc>
                  <a:txBody>
                    <a:bodyPr/>
                    <a:lstStyle/>
                    <a:p>
                      <a:r>
                        <a:rPr lang="hu-HU" sz="1800" b="0" dirty="0" err="1" smtClean="0"/>
                        <a:t>Embedded</a:t>
                      </a:r>
                      <a:r>
                        <a:rPr lang="hu-HU" sz="1800" b="0" dirty="0" smtClean="0"/>
                        <a:t> </a:t>
                      </a:r>
                      <a:r>
                        <a:rPr lang="hu-HU" sz="1800" b="0" dirty="0" err="1" smtClean="0"/>
                        <a:t>Document</a:t>
                      </a:r>
                      <a:endParaRPr lang="hu-HU" sz="1800" b="0" dirty="0"/>
                    </a:p>
                  </a:txBody>
                  <a:tcPr marL="91427" marR="91427" marT="45711" marB="45711"/>
                </a:tc>
                <a:extLst>
                  <a:ext uri="{0D108BD9-81ED-4DB2-BD59-A6C34878D82A}">
                    <a16:rowId xmlns:a16="http://schemas.microsoft.com/office/drawing/2014/main" val="10006"/>
                  </a:ext>
                </a:extLst>
              </a:tr>
              <a:tr h="370769">
                <a:tc>
                  <a:txBody>
                    <a:bodyPr/>
                    <a:lstStyle/>
                    <a:p>
                      <a:r>
                        <a:rPr lang="hu-HU" sz="1800" dirty="0" err="1" smtClean="0"/>
                        <a:t>Foreign</a:t>
                      </a:r>
                      <a:r>
                        <a:rPr lang="hu-HU" sz="1800" dirty="0" smtClean="0"/>
                        <a:t> Key</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Reference</a:t>
                      </a:r>
                      <a:endParaRPr lang="hu-HU" sz="1800" dirty="0"/>
                    </a:p>
                  </a:txBody>
                  <a:tcPr marL="91427" marR="91427" marT="45711" marB="45711"/>
                </a:tc>
                <a:extLst>
                  <a:ext uri="{0D108BD9-81ED-4DB2-BD59-A6C34878D82A}">
                    <a16:rowId xmlns:a16="http://schemas.microsoft.com/office/drawing/2014/main" val="10007"/>
                  </a:ext>
                </a:extLst>
              </a:tr>
              <a:tr h="370769">
                <a:tc>
                  <a:txBody>
                    <a:bodyPr/>
                    <a:lstStyle/>
                    <a:p>
                      <a:r>
                        <a:rPr lang="hu-HU" sz="1800" dirty="0" err="1" smtClean="0"/>
                        <a:t>Partition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smtClean="0"/>
                        <a:t>Shard</a:t>
                      </a:r>
                      <a:endParaRPr lang="hu-HU" sz="1800" dirty="0"/>
                    </a:p>
                  </a:txBody>
                  <a:tcPr marL="91427" marR="91427" marT="45711" marB="45711"/>
                </a:tc>
                <a:extLst>
                  <a:ext uri="{0D108BD9-81ED-4DB2-BD59-A6C34878D82A}">
                    <a16:rowId xmlns:a16="http://schemas.microsoft.com/office/drawing/2014/main" val="10008"/>
                  </a:ext>
                </a:extLst>
              </a:tr>
            </a:tbl>
          </a:graphicData>
        </a:graphic>
      </p:graphicFrame>
      <p:sp>
        <p:nvSpPr>
          <p:cNvPr id="3" name="Jobbra nyíl 2"/>
          <p:cNvSpPr/>
          <p:nvPr/>
        </p:nvSpPr>
        <p:spPr>
          <a:xfrm>
            <a:off x="1922463" y="20097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8" name="Jobbra nyíl 7"/>
          <p:cNvSpPr/>
          <p:nvPr/>
        </p:nvSpPr>
        <p:spPr>
          <a:xfrm>
            <a:off x="1922463" y="2393950"/>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9" name="Jobbra nyíl 8"/>
          <p:cNvSpPr/>
          <p:nvPr/>
        </p:nvSpPr>
        <p:spPr>
          <a:xfrm>
            <a:off x="1922463" y="2730500"/>
            <a:ext cx="287337"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0" name="Jobbra nyíl 9"/>
          <p:cNvSpPr/>
          <p:nvPr/>
        </p:nvSpPr>
        <p:spPr>
          <a:xfrm>
            <a:off x="1922463" y="30892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1" name="Jobbra nyíl 10"/>
          <p:cNvSpPr/>
          <p:nvPr/>
        </p:nvSpPr>
        <p:spPr>
          <a:xfrm>
            <a:off x="1922463" y="3449638"/>
            <a:ext cx="287337"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2" name="Jobbra nyíl 11"/>
          <p:cNvSpPr/>
          <p:nvPr/>
        </p:nvSpPr>
        <p:spPr>
          <a:xfrm>
            <a:off x="1919288" y="3881438"/>
            <a:ext cx="288925"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4" name="Jobbra nyíl 13"/>
          <p:cNvSpPr/>
          <p:nvPr/>
        </p:nvSpPr>
        <p:spPr>
          <a:xfrm>
            <a:off x="1908175" y="4221163"/>
            <a:ext cx="287338"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5" name="Jobbra nyíl 14"/>
          <p:cNvSpPr/>
          <p:nvPr/>
        </p:nvSpPr>
        <p:spPr>
          <a:xfrm>
            <a:off x="1908175" y="4581525"/>
            <a:ext cx="287338"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3" name="Lekerekített téglalap 12"/>
          <p:cNvSpPr/>
          <p:nvPr/>
        </p:nvSpPr>
        <p:spPr>
          <a:xfrm>
            <a:off x="3492500" y="1624013"/>
            <a:ext cx="4665663" cy="45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hu-HU" sz="2000" dirty="0"/>
              <a:t>&gt; </a:t>
            </a:r>
            <a:r>
              <a:rPr lang="hu-HU" sz="2000" dirty="0" err="1"/>
              <a:t>db.user.findOne</a:t>
            </a:r>
            <a:r>
              <a:rPr lang="hu-HU" sz="2000" dirty="0"/>
              <a:t>({</a:t>
            </a:r>
            <a:r>
              <a:rPr lang="hu-HU" sz="2000" dirty="0" err="1"/>
              <a:t>age</a:t>
            </a:r>
            <a:r>
              <a:rPr lang="hu-HU" sz="2000" dirty="0"/>
              <a:t>:39})</a:t>
            </a:r>
          </a:p>
          <a:p>
            <a:pPr>
              <a:defRPr/>
            </a:pPr>
            <a:r>
              <a:rPr lang="hu-HU" sz="2000" dirty="0"/>
              <a:t>{</a:t>
            </a:r>
          </a:p>
          <a:p>
            <a:pPr>
              <a:defRPr/>
            </a:pPr>
            <a:r>
              <a:rPr lang="hu-HU" sz="2000" dirty="0"/>
              <a:t>        "_</a:t>
            </a:r>
            <a:r>
              <a:rPr lang="hu-HU" sz="2000" dirty="0" err="1"/>
              <a:t>id</a:t>
            </a:r>
            <a:r>
              <a:rPr lang="hu-HU" sz="2000" dirty="0"/>
              <a:t>" : </a:t>
            </a:r>
            <a:r>
              <a:rPr lang="hu-HU" sz="2000" dirty="0" err="1"/>
              <a:t>ObjectId</a:t>
            </a:r>
            <a:r>
              <a:rPr lang="hu-HU" sz="2000" dirty="0"/>
              <a:t>("5114e0bd42…"),</a:t>
            </a:r>
          </a:p>
          <a:p>
            <a:pPr>
              <a:defRPr/>
            </a:pPr>
            <a:r>
              <a:rPr lang="hu-HU" sz="2000" dirty="0"/>
              <a:t>        "</a:t>
            </a:r>
            <a:r>
              <a:rPr lang="hu-HU" sz="2000" dirty="0" err="1"/>
              <a:t>first</a:t>
            </a:r>
            <a:r>
              <a:rPr lang="hu-HU" sz="2000" dirty="0"/>
              <a:t>" : "John",</a:t>
            </a:r>
          </a:p>
          <a:p>
            <a:pPr>
              <a:defRPr/>
            </a:pPr>
            <a:r>
              <a:rPr lang="hu-HU" sz="2000" dirty="0"/>
              <a:t>        "</a:t>
            </a:r>
            <a:r>
              <a:rPr lang="hu-HU" sz="2000" dirty="0" err="1"/>
              <a:t>last</a:t>
            </a:r>
            <a:r>
              <a:rPr lang="hu-HU" sz="2000" dirty="0"/>
              <a:t>" : "</a:t>
            </a:r>
            <a:r>
              <a:rPr lang="hu-HU" sz="2000" dirty="0" err="1"/>
              <a:t>Doe</a:t>
            </a:r>
            <a:r>
              <a:rPr lang="hu-HU" sz="2000" dirty="0"/>
              <a:t>",</a:t>
            </a:r>
          </a:p>
          <a:p>
            <a:pPr>
              <a:defRPr/>
            </a:pPr>
            <a:r>
              <a:rPr lang="hu-HU" sz="2000" dirty="0"/>
              <a:t>        "</a:t>
            </a:r>
            <a:r>
              <a:rPr lang="hu-HU" sz="2000" dirty="0" err="1"/>
              <a:t>age</a:t>
            </a:r>
            <a:r>
              <a:rPr lang="hu-HU" sz="2000" dirty="0"/>
              <a:t>" : 39, </a:t>
            </a:r>
          </a:p>
          <a:p>
            <a:pPr>
              <a:defRPr/>
            </a:pPr>
            <a:r>
              <a:rPr lang="hu-HU" sz="2000" dirty="0"/>
              <a:t>       "</a:t>
            </a:r>
            <a:r>
              <a:rPr lang="hu-HU" sz="2000" dirty="0" err="1"/>
              <a:t>interests</a:t>
            </a:r>
            <a:r>
              <a:rPr lang="hu-HU" sz="2000" dirty="0"/>
              <a:t>" : [</a:t>
            </a:r>
          </a:p>
          <a:p>
            <a:pPr>
              <a:defRPr/>
            </a:pPr>
            <a:r>
              <a:rPr lang="hu-HU" sz="2000" dirty="0"/>
              <a:t>                "</a:t>
            </a:r>
            <a:r>
              <a:rPr lang="hu-HU" sz="2000" dirty="0" err="1"/>
              <a:t>Reading</a:t>
            </a:r>
            <a:r>
              <a:rPr lang="hu-HU" sz="2000" dirty="0"/>
              <a:t>",</a:t>
            </a:r>
          </a:p>
          <a:p>
            <a:pPr>
              <a:defRPr/>
            </a:pPr>
            <a:r>
              <a:rPr lang="hu-HU" sz="2000" dirty="0"/>
              <a:t>                "Mountain </a:t>
            </a:r>
            <a:r>
              <a:rPr lang="hu-HU" sz="2000" dirty="0" err="1"/>
              <a:t>Biking</a:t>
            </a:r>
            <a:r>
              <a:rPr lang="hu-HU" sz="2000" dirty="0"/>
              <a:t> ]</a:t>
            </a:r>
          </a:p>
          <a:p>
            <a:pPr>
              <a:defRPr/>
            </a:pPr>
            <a:r>
              <a:rPr lang="hu-HU" sz="2000" dirty="0"/>
              <a:t>       </a:t>
            </a:r>
            <a:r>
              <a:rPr lang="en-US" sz="2000" dirty="0"/>
              <a:t>"favorites": { </a:t>
            </a:r>
            <a:endParaRPr lang="hu-HU" sz="2000" dirty="0"/>
          </a:p>
          <a:p>
            <a:pPr>
              <a:defRPr/>
            </a:pPr>
            <a:r>
              <a:rPr lang="hu-HU" sz="2000" dirty="0"/>
              <a:t>               </a:t>
            </a:r>
            <a:r>
              <a:rPr lang="en-US" sz="2000" dirty="0"/>
              <a:t>"color": "Blue", </a:t>
            </a:r>
            <a:endParaRPr lang="hu-HU" sz="2000" dirty="0"/>
          </a:p>
          <a:p>
            <a:pPr>
              <a:defRPr/>
            </a:pPr>
            <a:r>
              <a:rPr lang="hu-HU" sz="2000" dirty="0"/>
              <a:t>               </a:t>
            </a:r>
            <a:r>
              <a:rPr lang="en-US" sz="2000" dirty="0"/>
              <a:t>"sport": "Soccer"} </a:t>
            </a:r>
            <a:endParaRPr lang="hu-HU" sz="2000" b="1" dirty="0"/>
          </a:p>
          <a:p>
            <a:pPr>
              <a:defRPr/>
            </a:pPr>
            <a:r>
              <a:rPr lang="hu-HU" sz="2000" dirty="0"/>
              <a:t>}</a:t>
            </a:r>
          </a:p>
        </p:txBody>
      </p:sp>
    </p:spTree>
    <p:extLst>
      <p:ext uri="{BB962C8B-B14F-4D97-AF65-F5344CB8AC3E}">
        <p14:creationId xmlns:p14="http://schemas.microsoft.com/office/powerpoint/2010/main" val="1977474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a:ln/>
        </p:spPr>
        <p:txBody>
          <a:bodyPr/>
          <a:lstStyle/>
          <a:p>
            <a:fld id="{91B681C9-7665-4FEF-A750-910A9966EFFB}" type="slidenum">
              <a:rPr lang="hu-HU" altLang="en-US"/>
              <a:pPr/>
              <a:t>14</a:t>
            </a:fld>
            <a:endParaRPr lang="hu-HU" altLang="en-US"/>
          </a:p>
        </p:txBody>
      </p:sp>
      <p:sp>
        <p:nvSpPr>
          <p:cNvPr id="20482" name="Rectangle 2"/>
          <p:cNvSpPr>
            <a:spLocks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smtClean="0"/>
              <a:t>CRUD</a:t>
            </a:r>
          </a:p>
        </p:txBody>
      </p:sp>
      <p:sp>
        <p:nvSpPr>
          <p:cNvPr id="20483" name="Rectangle 3"/>
          <p:cNvSpPr>
            <a:spLocks noGrp="1"/>
          </p:cNvSpPr>
          <p:nvPr>
            <p:ph type="body" idx="1"/>
          </p:nvPr>
        </p:nvSpPr>
        <p:spPr/>
        <p:txBody>
          <a:bodyPr/>
          <a:lstStyle/>
          <a:p>
            <a:r>
              <a:rPr lang="hu-HU" altLang="en-US" sz="1800" dirty="0" smtClean="0"/>
              <a:t>Create</a:t>
            </a:r>
          </a:p>
          <a:p>
            <a:pPr lvl="1"/>
            <a:r>
              <a:rPr lang="hu-HU" altLang="en-US" sz="1800" dirty="0" smtClean="0"/>
              <a:t>db.collection.insert( &lt;document&gt; ) </a:t>
            </a:r>
          </a:p>
          <a:p>
            <a:pPr lvl="1"/>
            <a:r>
              <a:rPr lang="hu-HU" altLang="en-US" sz="1800" dirty="0" smtClean="0"/>
              <a:t>db.collection.save( &lt;document&gt; ) </a:t>
            </a:r>
          </a:p>
          <a:p>
            <a:pPr lvl="1"/>
            <a:r>
              <a:rPr lang="hu-HU" altLang="en-US" sz="1800" dirty="0" smtClean="0"/>
              <a:t>db.collection.update( &lt;query&gt;, &lt;update&gt;, { upsert: true } ) </a:t>
            </a:r>
          </a:p>
          <a:p>
            <a:r>
              <a:rPr lang="hu-HU" altLang="en-US" sz="1800" dirty="0" smtClean="0"/>
              <a:t>Read</a:t>
            </a:r>
          </a:p>
          <a:p>
            <a:pPr lvl="1"/>
            <a:r>
              <a:rPr lang="hu-HU" altLang="en-US" sz="1800" dirty="0" smtClean="0"/>
              <a:t>db.collection.find( &lt;query&gt;, &lt;projection&gt; )</a:t>
            </a:r>
          </a:p>
          <a:p>
            <a:pPr lvl="1"/>
            <a:r>
              <a:rPr lang="hu-HU" altLang="en-US" sz="1800" dirty="0" smtClean="0"/>
              <a:t>db.collection.findOne( &lt;query&gt;, &lt;projection&gt; ) </a:t>
            </a:r>
          </a:p>
          <a:p>
            <a:r>
              <a:rPr lang="hu-HU" altLang="en-US" sz="1800" dirty="0" smtClean="0"/>
              <a:t>Update</a:t>
            </a:r>
          </a:p>
          <a:p>
            <a:pPr lvl="1"/>
            <a:r>
              <a:rPr lang="hu-HU" altLang="en-US" sz="1800" dirty="0" smtClean="0"/>
              <a:t>db.collection.update( &lt;query&gt;, &lt;update&gt;, &lt;options&gt; ) </a:t>
            </a:r>
          </a:p>
          <a:p>
            <a:r>
              <a:rPr lang="hu-HU" altLang="en-US" sz="1800" dirty="0" smtClean="0"/>
              <a:t>Delete</a:t>
            </a:r>
          </a:p>
          <a:p>
            <a:pPr lvl="1"/>
            <a:r>
              <a:rPr lang="hu-HU" altLang="en-US" sz="1800" dirty="0" smtClean="0"/>
              <a:t>db.collection.remove( &lt;query&gt;, &lt;justOne&gt; ) </a:t>
            </a:r>
          </a:p>
        </p:txBody>
      </p:sp>
    </p:spTree>
    <p:extLst>
      <p:ext uri="{BB962C8B-B14F-4D97-AF65-F5344CB8AC3E}">
        <p14:creationId xmlns:p14="http://schemas.microsoft.com/office/powerpoint/2010/main" val="188082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a:ln/>
        </p:spPr>
        <p:txBody>
          <a:bodyPr/>
          <a:lstStyle/>
          <a:p>
            <a:fld id="{56241B33-9CF4-408D-AB95-CB65DCAF5358}" type="slidenum">
              <a:rPr lang="hu-HU" altLang="en-US"/>
              <a:pPr/>
              <a:t>15</a:t>
            </a:fld>
            <a:endParaRPr lang="hu-HU" altLang="en-US"/>
          </a:p>
        </p:txBody>
      </p:sp>
      <p:sp>
        <p:nvSpPr>
          <p:cNvPr id="28674" name="Rectangle 2"/>
          <p:cNvSpPr>
            <a:spLocks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smtClean="0">
                <a:latin typeface="Arial" panose="020B0604020202020204" pitchFamily="34" charset="0"/>
              </a:rPr>
              <a:t>CRUD example</a:t>
            </a:r>
          </a:p>
        </p:txBody>
      </p:sp>
      <p:sp>
        <p:nvSpPr>
          <p:cNvPr id="13" name="Lekerekített téglalap 12"/>
          <p:cNvSpPr/>
          <p:nvPr/>
        </p:nvSpPr>
        <p:spPr>
          <a:xfrm>
            <a:off x="468313" y="1412875"/>
            <a:ext cx="3598862" cy="25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Lst>
              <a:defRPr>
                <a:solidFill>
                  <a:schemeClr val="tx1"/>
                </a:solidFill>
                <a:latin typeface="Arial" panose="020B0604020202020204" pitchFamily="34" charset="0"/>
              </a:defRPr>
            </a:lvl1pPr>
            <a:lvl2pPr marL="742950" indent="-285750" eaLnBrk="0" hangingPunct="0">
              <a:tabLst>
                <a:tab pos="536575" algn="l"/>
              </a:tabLst>
              <a:defRPr>
                <a:solidFill>
                  <a:schemeClr val="tx1"/>
                </a:solidFill>
                <a:latin typeface="Arial" panose="020B0604020202020204" pitchFamily="34" charset="0"/>
              </a:defRPr>
            </a:lvl2pPr>
            <a:lvl3pPr marL="1143000" indent="-228600" eaLnBrk="0" hangingPunct="0">
              <a:tabLst>
                <a:tab pos="536575" algn="l"/>
              </a:tabLst>
              <a:defRPr>
                <a:solidFill>
                  <a:schemeClr val="tx1"/>
                </a:solidFill>
                <a:latin typeface="Arial" panose="020B0604020202020204" pitchFamily="34" charset="0"/>
              </a:defRPr>
            </a:lvl3pPr>
            <a:lvl4pPr marL="1600200" indent="-228600" eaLnBrk="0" hangingPunct="0">
              <a:tabLst>
                <a:tab pos="536575" algn="l"/>
              </a:tabLst>
              <a:defRPr>
                <a:solidFill>
                  <a:schemeClr val="tx1"/>
                </a:solidFill>
                <a:latin typeface="Arial" panose="020B0604020202020204" pitchFamily="34" charset="0"/>
              </a:defRPr>
            </a:lvl4pPr>
            <a:lvl5pPr marL="2057400" indent="-228600" eaLnBrk="0" hangingPunct="0">
              <a:tabLst>
                <a:tab pos="5365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Lst>
              <a:defRPr>
                <a:solidFill>
                  <a:schemeClr val="tx1"/>
                </a:solidFill>
                <a:latin typeface="Arial" panose="020B0604020202020204" pitchFamily="34" charset="0"/>
              </a:defRPr>
            </a:lvl9pPr>
          </a:lstStyle>
          <a:p>
            <a:pPr eaLnBrk="1" hangingPunct="1"/>
            <a:r>
              <a:rPr lang="hu-HU" altLang="en-US" sz="2000">
                <a:solidFill>
                  <a:srgbClr val="FFFFFF"/>
                </a:solidFill>
                <a:latin typeface="Calibri" panose="020F0502020204030204" pitchFamily="34" charset="0"/>
              </a:rPr>
              <a:t>&gt; db.user.</a:t>
            </a:r>
            <a:r>
              <a:rPr lang="hu-HU" altLang="en-US" sz="2000">
                <a:solidFill>
                  <a:srgbClr val="FFFFFF"/>
                </a:solidFill>
              </a:rPr>
              <a:t>insert</a:t>
            </a:r>
            <a:r>
              <a:rPr lang="hu-HU" altLang="en-US" sz="2000">
                <a:solidFill>
                  <a:srgbClr val="FFFFFF"/>
                </a:solidFill>
                <a:latin typeface="Calibri" panose="020F0502020204030204" pitchFamily="34" charset="0"/>
              </a:rPr>
              <a:t>({</a:t>
            </a:r>
          </a:p>
          <a:p>
            <a:pPr eaLnBrk="1" hangingPunct="1"/>
            <a:r>
              <a:rPr lang="hu-HU" altLang="en-US" sz="2000">
                <a:solidFill>
                  <a:srgbClr val="FFFFFF"/>
                </a:solidFill>
              </a:rPr>
              <a:t>	</a:t>
            </a:r>
            <a:r>
              <a:rPr lang="hu-HU" altLang="en-US" sz="2000">
                <a:solidFill>
                  <a:srgbClr val="FFFFFF"/>
                </a:solidFill>
                <a:latin typeface="Calibri" panose="020F0502020204030204" pitchFamily="34" charset="0"/>
              </a:rPr>
              <a:t>first: </a:t>
            </a:r>
            <a:r>
              <a:rPr lang="hu-HU" altLang="en-US">
                <a:solidFill>
                  <a:srgbClr val="FFFFFF"/>
                </a:solidFill>
              </a:rPr>
              <a:t>"John",</a:t>
            </a:r>
          </a:p>
          <a:p>
            <a:pPr eaLnBrk="1" hangingPunct="1"/>
            <a:r>
              <a:rPr lang="hu-HU" altLang="en-US">
                <a:solidFill>
                  <a:srgbClr val="FFFFFF"/>
                </a:solidFill>
              </a:rPr>
              <a:t>	last : "Doe",</a:t>
            </a:r>
          </a:p>
          <a:p>
            <a:pPr eaLnBrk="1" hangingPunct="1"/>
            <a:r>
              <a:rPr lang="hu-HU" altLang="en-US">
                <a:solidFill>
                  <a:srgbClr val="FFFFFF"/>
                </a:solidFill>
              </a:rPr>
              <a:t>	age: 39</a:t>
            </a:r>
          </a:p>
          <a:p>
            <a:pPr eaLnBrk="1" hangingPunct="1"/>
            <a:r>
              <a:rPr lang="hu-HU" altLang="en-US" sz="2000">
                <a:solidFill>
                  <a:srgbClr val="FFFFFF"/>
                </a:solidFill>
                <a:latin typeface="Calibri" panose="020F0502020204030204" pitchFamily="34" charset="0"/>
              </a:rPr>
              <a:t>})</a:t>
            </a:r>
          </a:p>
        </p:txBody>
      </p:sp>
      <p:sp>
        <p:nvSpPr>
          <p:cNvPr id="2" name="Lekerekített téglalap 12"/>
          <p:cNvSpPr/>
          <p:nvPr/>
        </p:nvSpPr>
        <p:spPr>
          <a:xfrm>
            <a:off x="4427538" y="1412875"/>
            <a:ext cx="3598862" cy="25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Lst>
              <a:defRPr>
                <a:solidFill>
                  <a:schemeClr val="tx1"/>
                </a:solidFill>
                <a:latin typeface="Arial" panose="020B0604020202020204" pitchFamily="34" charset="0"/>
              </a:defRPr>
            </a:lvl1pPr>
            <a:lvl2pPr marL="742950" indent="-285750" eaLnBrk="0" hangingPunct="0">
              <a:tabLst>
                <a:tab pos="536575" algn="l"/>
              </a:tabLst>
              <a:defRPr>
                <a:solidFill>
                  <a:schemeClr val="tx1"/>
                </a:solidFill>
                <a:latin typeface="Arial" panose="020B0604020202020204" pitchFamily="34" charset="0"/>
              </a:defRPr>
            </a:lvl2pPr>
            <a:lvl3pPr marL="1143000" indent="-228600" eaLnBrk="0" hangingPunct="0">
              <a:tabLst>
                <a:tab pos="536575" algn="l"/>
              </a:tabLst>
              <a:defRPr>
                <a:solidFill>
                  <a:schemeClr val="tx1"/>
                </a:solidFill>
                <a:latin typeface="Arial" panose="020B0604020202020204" pitchFamily="34" charset="0"/>
              </a:defRPr>
            </a:lvl3pPr>
            <a:lvl4pPr marL="1600200" indent="-228600" eaLnBrk="0" hangingPunct="0">
              <a:tabLst>
                <a:tab pos="536575" algn="l"/>
              </a:tabLst>
              <a:defRPr>
                <a:solidFill>
                  <a:schemeClr val="tx1"/>
                </a:solidFill>
                <a:latin typeface="Arial" panose="020B0604020202020204" pitchFamily="34" charset="0"/>
              </a:defRPr>
            </a:lvl4pPr>
            <a:lvl5pPr marL="2057400" indent="-228600" eaLnBrk="0" hangingPunct="0">
              <a:tabLst>
                <a:tab pos="5365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Lst>
              <a:defRPr>
                <a:solidFill>
                  <a:schemeClr val="tx1"/>
                </a:solidFill>
                <a:latin typeface="Arial" panose="020B0604020202020204" pitchFamily="34" charset="0"/>
              </a:defRPr>
            </a:lvl9pPr>
          </a:lstStyle>
          <a:p>
            <a:pPr eaLnBrk="1" hangingPunct="1"/>
            <a:r>
              <a:rPr lang="hu-HU" altLang="en-US">
                <a:solidFill>
                  <a:srgbClr val="FFFFFF"/>
                </a:solidFill>
              </a:rPr>
              <a:t>&gt; db.user.find ()</a:t>
            </a:r>
          </a:p>
          <a:p>
            <a:pPr eaLnBrk="1" hangingPunct="1"/>
            <a:r>
              <a:rPr lang="en-US" altLang="en-US">
                <a:solidFill>
                  <a:srgbClr val="FFFFFF"/>
                </a:solidFill>
              </a:rPr>
              <a:t>{ </a:t>
            </a:r>
            <a:endParaRPr lang="hu-HU" altLang="en-US">
              <a:solidFill>
                <a:srgbClr val="FFFFFF"/>
              </a:solidFill>
            </a:endParaRPr>
          </a:p>
          <a:p>
            <a:pPr eaLnBrk="1" hangingPunct="1"/>
            <a:r>
              <a:rPr lang="hu-HU" altLang="en-US">
                <a:solidFill>
                  <a:srgbClr val="FFFFFF"/>
                </a:solidFill>
              </a:rPr>
              <a:t>	</a:t>
            </a:r>
            <a:r>
              <a:rPr lang="en-US" altLang="en-US" b="1">
                <a:solidFill>
                  <a:schemeClr val="hlink"/>
                </a:solidFill>
              </a:rPr>
              <a:t>"_id" :</a:t>
            </a:r>
            <a:r>
              <a:rPr lang="hu-HU" altLang="en-US" b="1">
                <a:solidFill>
                  <a:schemeClr val="hlink"/>
                </a:solidFill>
              </a:rPr>
              <a:t> </a:t>
            </a:r>
            <a:r>
              <a:rPr lang="en-US" altLang="en-US" sz="1600" b="1">
                <a:solidFill>
                  <a:schemeClr val="hlink"/>
                </a:solidFill>
              </a:rPr>
              <a:t>ObjectId("51</a:t>
            </a:r>
            <a:r>
              <a:rPr lang="hu-HU" altLang="en-US" sz="1600" b="1">
                <a:solidFill>
                  <a:schemeClr val="hlink"/>
                </a:solidFill>
              </a:rPr>
              <a:t>…</a:t>
            </a:r>
            <a:r>
              <a:rPr lang="en-US" altLang="en-US" sz="1600" b="1">
                <a:solidFill>
                  <a:schemeClr val="hlink"/>
                </a:solidFill>
              </a:rPr>
              <a:t>"),</a:t>
            </a:r>
          </a:p>
          <a:p>
            <a:pPr eaLnBrk="1" hangingPunct="1"/>
            <a:r>
              <a:rPr lang="hu-HU" altLang="en-US">
                <a:solidFill>
                  <a:srgbClr val="FFFFFF"/>
                </a:solidFill>
              </a:rPr>
              <a:t>	</a:t>
            </a:r>
            <a:r>
              <a:rPr lang="en-US" altLang="en-US">
                <a:solidFill>
                  <a:srgbClr val="FFFFFF"/>
                </a:solidFill>
              </a:rPr>
              <a:t>"first" : "John",</a:t>
            </a:r>
          </a:p>
          <a:p>
            <a:pPr eaLnBrk="1" hangingPunct="1"/>
            <a:r>
              <a:rPr lang="hu-HU" altLang="en-US">
                <a:solidFill>
                  <a:srgbClr val="FFFFFF"/>
                </a:solidFill>
              </a:rPr>
              <a:t>	</a:t>
            </a:r>
            <a:r>
              <a:rPr lang="en-US" altLang="en-US">
                <a:solidFill>
                  <a:srgbClr val="FFFFFF"/>
                </a:solidFill>
              </a:rPr>
              <a:t>"last" : "Doe",</a:t>
            </a:r>
            <a:endParaRPr lang="hu-HU" altLang="en-US">
              <a:solidFill>
                <a:srgbClr val="FFFFFF"/>
              </a:solidFill>
            </a:endParaRPr>
          </a:p>
          <a:p>
            <a:pPr eaLnBrk="1" hangingPunct="1"/>
            <a:r>
              <a:rPr lang="hu-HU" altLang="en-US">
                <a:solidFill>
                  <a:srgbClr val="FFFFFF"/>
                </a:solidFill>
              </a:rPr>
              <a:t>	</a:t>
            </a:r>
            <a:r>
              <a:rPr lang="en-US" altLang="en-US">
                <a:solidFill>
                  <a:srgbClr val="FFFFFF"/>
                </a:solidFill>
              </a:rPr>
              <a:t>"age" : 39 </a:t>
            </a:r>
            <a:endParaRPr lang="hu-HU" altLang="en-US">
              <a:solidFill>
                <a:srgbClr val="FFFFFF"/>
              </a:solidFill>
            </a:endParaRPr>
          </a:p>
          <a:p>
            <a:pPr eaLnBrk="1" hangingPunct="1"/>
            <a:r>
              <a:rPr lang="en-US" altLang="en-US">
                <a:solidFill>
                  <a:srgbClr val="FFFFFF"/>
                </a:solidFill>
              </a:rPr>
              <a:t>}</a:t>
            </a:r>
            <a:endParaRPr lang="hu-HU" altLang="en-US">
              <a:solidFill>
                <a:srgbClr val="FFFFFF"/>
              </a:solidFill>
            </a:endParaRPr>
          </a:p>
        </p:txBody>
      </p:sp>
      <p:sp>
        <p:nvSpPr>
          <p:cNvPr id="3" name="Lekerekített téglalap 12"/>
          <p:cNvSpPr/>
          <p:nvPr/>
        </p:nvSpPr>
        <p:spPr>
          <a:xfrm>
            <a:off x="468313" y="4149725"/>
            <a:ext cx="3598862" cy="25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 pos="893763" algn="l"/>
                <a:tab pos="1250950" algn="l"/>
              </a:tabLst>
              <a:defRPr>
                <a:solidFill>
                  <a:schemeClr val="tx1"/>
                </a:solidFill>
                <a:latin typeface="Arial" panose="020B0604020202020204" pitchFamily="34" charset="0"/>
              </a:defRPr>
            </a:lvl1pPr>
            <a:lvl2pPr marL="742950" indent="-285750" eaLnBrk="0" hangingPunct="0">
              <a:tabLst>
                <a:tab pos="536575" algn="l"/>
                <a:tab pos="893763" algn="l"/>
                <a:tab pos="1250950" algn="l"/>
              </a:tabLst>
              <a:defRPr>
                <a:solidFill>
                  <a:schemeClr val="tx1"/>
                </a:solidFill>
                <a:latin typeface="Arial" panose="020B0604020202020204" pitchFamily="34" charset="0"/>
              </a:defRPr>
            </a:lvl2pPr>
            <a:lvl3pPr marL="1143000" indent="-228600" eaLnBrk="0" hangingPunct="0">
              <a:tabLst>
                <a:tab pos="536575" algn="l"/>
                <a:tab pos="893763" algn="l"/>
                <a:tab pos="1250950" algn="l"/>
              </a:tabLst>
              <a:defRPr>
                <a:solidFill>
                  <a:schemeClr val="tx1"/>
                </a:solidFill>
                <a:latin typeface="Arial" panose="020B0604020202020204" pitchFamily="34" charset="0"/>
              </a:defRPr>
            </a:lvl3pPr>
            <a:lvl4pPr marL="1600200" indent="-228600" eaLnBrk="0" hangingPunct="0">
              <a:tabLst>
                <a:tab pos="536575" algn="l"/>
                <a:tab pos="893763" algn="l"/>
                <a:tab pos="1250950" algn="l"/>
              </a:tabLst>
              <a:defRPr>
                <a:solidFill>
                  <a:schemeClr val="tx1"/>
                </a:solidFill>
                <a:latin typeface="Arial" panose="020B0604020202020204" pitchFamily="34" charset="0"/>
              </a:defRPr>
            </a:lvl4pPr>
            <a:lvl5pPr marL="2057400" indent="-228600" eaLnBrk="0" hangingPunct="0">
              <a:tabLst>
                <a:tab pos="536575" algn="l"/>
                <a:tab pos="893763" algn="l"/>
                <a:tab pos="12509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 pos="893763" algn="l"/>
                <a:tab pos="1250950" algn="l"/>
              </a:tabLst>
              <a:defRPr>
                <a:solidFill>
                  <a:schemeClr val="tx1"/>
                </a:solidFill>
                <a:latin typeface="Arial" panose="020B0604020202020204" pitchFamily="34" charset="0"/>
              </a:defRPr>
            </a:lvl9pPr>
          </a:lstStyle>
          <a:p>
            <a:pPr eaLnBrk="1" hangingPunct="1"/>
            <a:r>
              <a:rPr lang="hu-HU" altLang="en-US">
                <a:solidFill>
                  <a:srgbClr val="FFFFFF"/>
                </a:solidFill>
              </a:rPr>
              <a:t>&gt; db.user.update(</a:t>
            </a:r>
          </a:p>
          <a:p>
            <a:pPr eaLnBrk="1" hangingPunct="1"/>
            <a:r>
              <a:rPr lang="hu-HU" altLang="en-US">
                <a:solidFill>
                  <a:srgbClr val="FFFFFF"/>
                </a:solidFill>
              </a:rPr>
              <a:t>	{"_id" : ObjectId("51…")},</a:t>
            </a:r>
          </a:p>
          <a:p>
            <a:pPr eaLnBrk="1" hangingPunct="1"/>
            <a:r>
              <a:rPr lang="hu-HU" altLang="en-US">
                <a:solidFill>
                  <a:srgbClr val="FFFFFF"/>
                </a:solidFill>
              </a:rPr>
              <a:t>	{</a:t>
            </a:r>
          </a:p>
          <a:p>
            <a:pPr eaLnBrk="1" hangingPunct="1"/>
            <a:r>
              <a:rPr lang="hu-HU" altLang="en-US">
                <a:solidFill>
                  <a:srgbClr val="FFFFFF"/>
                </a:solidFill>
              </a:rPr>
              <a:t>		</a:t>
            </a:r>
            <a:r>
              <a:rPr lang="hu-HU" altLang="en-US" b="1">
                <a:solidFill>
                  <a:schemeClr val="hlink"/>
                </a:solidFill>
              </a:rPr>
              <a:t>$set</a:t>
            </a:r>
            <a:r>
              <a:rPr lang="hu-HU" altLang="en-US">
                <a:solidFill>
                  <a:srgbClr val="FFFFFF"/>
                </a:solidFill>
              </a:rPr>
              <a:t>: {</a:t>
            </a:r>
          </a:p>
          <a:p>
            <a:pPr eaLnBrk="1" hangingPunct="1"/>
            <a:r>
              <a:rPr lang="hu-HU" altLang="en-US">
                <a:solidFill>
                  <a:srgbClr val="FFFFFF"/>
                </a:solidFill>
              </a:rPr>
              <a:t>			age: 40,</a:t>
            </a:r>
          </a:p>
          <a:p>
            <a:pPr eaLnBrk="1" hangingPunct="1"/>
            <a:r>
              <a:rPr lang="hu-HU" altLang="en-US">
                <a:solidFill>
                  <a:srgbClr val="FFFFFF"/>
                </a:solidFill>
              </a:rPr>
              <a:t>		 	salary: 7000}</a:t>
            </a:r>
          </a:p>
          <a:p>
            <a:pPr eaLnBrk="1" hangingPunct="1"/>
            <a:r>
              <a:rPr lang="hu-HU" altLang="en-US">
                <a:solidFill>
                  <a:srgbClr val="FFFFFF"/>
                </a:solidFill>
              </a:rPr>
              <a:t>	}</a:t>
            </a:r>
          </a:p>
          <a:p>
            <a:pPr eaLnBrk="1" hangingPunct="1"/>
            <a:r>
              <a:rPr lang="hu-HU" altLang="en-US">
                <a:solidFill>
                  <a:srgbClr val="FFFFFF"/>
                </a:solidFill>
              </a:rPr>
              <a:t>)</a:t>
            </a:r>
          </a:p>
        </p:txBody>
      </p:sp>
      <p:sp>
        <p:nvSpPr>
          <p:cNvPr id="4" name="Lekerekített téglalap 12"/>
          <p:cNvSpPr/>
          <p:nvPr/>
        </p:nvSpPr>
        <p:spPr>
          <a:xfrm>
            <a:off x="4427538" y="4149725"/>
            <a:ext cx="3598862" cy="25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Lst>
              <a:defRPr>
                <a:solidFill>
                  <a:schemeClr val="tx1"/>
                </a:solidFill>
                <a:latin typeface="Arial" panose="020B0604020202020204" pitchFamily="34" charset="0"/>
              </a:defRPr>
            </a:lvl1pPr>
            <a:lvl2pPr marL="742950" indent="-285750" eaLnBrk="0" hangingPunct="0">
              <a:tabLst>
                <a:tab pos="536575" algn="l"/>
              </a:tabLst>
              <a:defRPr>
                <a:solidFill>
                  <a:schemeClr val="tx1"/>
                </a:solidFill>
                <a:latin typeface="Arial" panose="020B0604020202020204" pitchFamily="34" charset="0"/>
              </a:defRPr>
            </a:lvl2pPr>
            <a:lvl3pPr marL="1143000" indent="-228600" eaLnBrk="0" hangingPunct="0">
              <a:tabLst>
                <a:tab pos="536575" algn="l"/>
              </a:tabLst>
              <a:defRPr>
                <a:solidFill>
                  <a:schemeClr val="tx1"/>
                </a:solidFill>
                <a:latin typeface="Arial" panose="020B0604020202020204" pitchFamily="34" charset="0"/>
              </a:defRPr>
            </a:lvl3pPr>
            <a:lvl4pPr marL="1600200" indent="-228600" eaLnBrk="0" hangingPunct="0">
              <a:tabLst>
                <a:tab pos="536575" algn="l"/>
              </a:tabLst>
              <a:defRPr>
                <a:solidFill>
                  <a:schemeClr val="tx1"/>
                </a:solidFill>
                <a:latin typeface="Arial" panose="020B0604020202020204" pitchFamily="34" charset="0"/>
              </a:defRPr>
            </a:lvl4pPr>
            <a:lvl5pPr marL="2057400" indent="-228600" eaLnBrk="0" hangingPunct="0">
              <a:tabLst>
                <a:tab pos="5365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365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365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365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36575" algn="l"/>
              </a:tabLst>
              <a:defRPr>
                <a:solidFill>
                  <a:schemeClr val="tx1"/>
                </a:solidFill>
                <a:latin typeface="Arial" panose="020B0604020202020204" pitchFamily="34" charset="0"/>
              </a:defRPr>
            </a:lvl9pPr>
          </a:lstStyle>
          <a:p>
            <a:pPr eaLnBrk="1" hangingPunct="1"/>
            <a:r>
              <a:rPr lang="hu-HU" altLang="en-US" sz="2000">
                <a:solidFill>
                  <a:srgbClr val="FFFFFF"/>
                </a:solidFill>
              </a:rPr>
              <a:t>&gt; db.user.remove({</a:t>
            </a:r>
          </a:p>
          <a:p>
            <a:pPr eaLnBrk="1" hangingPunct="1"/>
            <a:r>
              <a:rPr lang="hu-HU" altLang="en-US" sz="2000">
                <a:solidFill>
                  <a:srgbClr val="FFFFFF"/>
                </a:solidFill>
              </a:rPr>
              <a:t>	"first": /^J/ </a:t>
            </a:r>
          </a:p>
          <a:p>
            <a:pPr eaLnBrk="1" hangingPunct="1"/>
            <a:r>
              <a:rPr lang="hu-HU" altLang="en-US" sz="2000">
                <a:solidFill>
                  <a:srgbClr val="FFFFFF"/>
                </a:solidFill>
              </a:rPr>
              <a:t>})</a:t>
            </a:r>
          </a:p>
        </p:txBody>
      </p:sp>
    </p:spTree>
    <p:extLst>
      <p:ext uri="{BB962C8B-B14F-4D97-AF65-F5344CB8AC3E}">
        <p14:creationId xmlns:p14="http://schemas.microsoft.com/office/powerpoint/2010/main" val="884590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ln/>
        </p:spPr>
        <p:txBody>
          <a:bodyPr/>
          <a:lstStyle/>
          <a:p>
            <a:fld id="{FEC25C7E-FFD1-4AF2-996C-1277565853C5}" type="slidenum">
              <a:rPr lang="hu-HU" altLang="en-US"/>
              <a:pPr/>
              <a:t>16</a:t>
            </a:fld>
            <a:endParaRPr lang="hu-HU" altLang="en-US"/>
          </a:p>
        </p:txBody>
      </p:sp>
      <p:sp>
        <p:nvSpPr>
          <p:cNvPr id="2" name="Cím 1"/>
          <p:cNvSpPr>
            <a:spLocks noGrp="1"/>
          </p:cNvSpPr>
          <p:nvPr>
            <p:ph type="title"/>
          </p:nvPr>
        </p:nvSpPr>
        <p:spPr/>
        <p:txBody>
          <a:bodyPr/>
          <a:lstStyle/>
          <a:p>
            <a:pPr fontAlgn="auto">
              <a:spcAft>
                <a:spcPts val="0"/>
              </a:spcAft>
              <a:defRPr/>
            </a:pPr>
            <a:r>
              <a:rPr lang="hu-HU" smtClean="0"/>
              <a:t>Features</a:t>
            </a:r>
            <a:endParaRPr lang="hu-HU" dirty="0"/>
          </a:p>
        </p:txBody>
      </p:sp>
      <p:sp>
        <p:nvSpPr>
          <p:cNvPr id="4099" name="Tartalom helye 2"/>
          <p:cNvSpPr>
            <a:spLocks noGrp="1"/>
          </p:cNvSpPr>
          <p:nvPr>
            <p:ph sz="half" idx="1"/>
          </p:nvPr>
        </p:nvSpPr>
        <p:spPr>
          <a:xfrm>
            <a:off x="457200" y="1536700"/>
            <a:ext cx="4602163" cy="4589463"/>
          </a:xfrm>
        </p:spPr>
        <p:txBody>
          <a:bodyPr/>
          <a:lstStyle/>
          <a:p>
            <a:r>
              <a:rPr lang="hu-HU" altLang="en-US" smtClean="0"/>
              <a:t>Document-Oriented storege</a:t>
            </a:r>
          </a:p>
          <a:p>
            <a:r>
              <a:rPr lang="hu-HU" altLang="en-US" smtClean="0"/>
              <a:t>Full Index Support</a:t>
            </a:r>
          </a:p>
          <a:p>
            <a:r>
              <a:rPr lang="hu-HU" altLang="en-US" smtClean="0"/>
              <a:t>Replication &amp; High Availability</a:t>
            </a:r>
          </a:p>
          <a:p>
            <a:r>
              <a:rPr lang="hu-HU" altLang="en-US" smtClean="0"/>
              <a:t>Auto-Sharding</a:t>
            </a:r>
          </a:p>
          <a:p>
            <a:r>
              <a:rPr lang="hu-HU" altLang="en-US" smtClean="0"/>
              <a:t>Querying</a:t>
            </a:r>
          </a:p>
          <a:p>
            <a:r>
              <a:rPr lang="hu-HU" altLang="en-US" smtClean="0"/>
              <a:t>Fast In-Place Updates</a:t>
            </a:r>
          </a:p>
          <a:p>
            <a:r>
              <a:rPr lang="hu-HU" altLang="en-US" smtClean="0"/>
              <a:t>Map/Reduce</a:t>
            </a:r>
          </a:p>
          <a:p>
            <a:endParaRPr lang="hu-HU" altLang="en-US" smtClean="0"/>
          </a:p>
        </p:txBody>
      </p:sp>
      <p:sp>
        <p:nvSpPr>
          <p:cNvPr id="4" name="Lekerekített téglalap 3"/>
          <p:cNvSpPr/>
          <p:nvPr/>
        </p:nvSpPr>
        <p:spPr>
          <a:xfrm>
            <a:off x="5102225" y="2295525"/>
            <a:ext cx="2520950" cy="1008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u-HU" sz="4400" dirty="0" err="1"/>
              <a:t>Agile</a:t>
            </a:r>
            <a:endParaRPr lang="hu-HU" sz="4400" dirty="0"/>
          </a:p>
        </p:txBody>
      </p:sp>
      <p:sp>
        <p:nvSpPr>
          <p:cNvPr id="16" name="Lekerekített téglalap 15"/>
          <p:cNvSpPr/>
          <p:nvPr/>
        </p:nvSpPr>
        <p:spPr>
          <a:xfrm>
            <a:off x="5102225" y="4076700"/>
            <a:ext cx="2520950" cy="1008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u-HU" sz="4400" dirty="0" err="1"/>
              <a:t>Scalable</a:t>
            </a:r>
            <a:endParaRPr lang="hu-HU" sz="4400" dirty="0"/>
          </a:p>
        </p:txBody>
      </p:sp>
    </p:spTree>
    <p:extLst>
      <p:ext uri="{BB962C8B-B14F-4D97-AF65-F5344CB8AC3E}">
        <p14:creationId xmlns:p14="http://schemas.microsoft.com/office/powerpoint/2010/main" val="556230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a:ln/>
        </p:spPr>
        <p:txBody>
          <a:bodyPr/>
          <a:lstStyle/>
          <a:p>
            <a:fld id="{63994CA9-CB30-4F96-A206-91135A1A657B}" type="slidenum">
              <a:rPr lang="hu-HU" altLang="en-US"/>
              <a:pPr/>
              <a:t>17</a:t>
            </a:fld>
            <a:endParaRPr lang="hu-HU" altLang="en-US"/>
          </a:p>
        </p:txBody>
      </p:sp>
      <p:sp>
        <p:nvSpPr>
          <p:cNvPr id="9218" name="Rectangle 2"/>
          <p:cNvSpPr>
            <a:spLocks noGrp="1" noChangeArrowheads="1"/>
          </p:cNvSpPr>
          <p:nvPr>
            <p:ph type="title"/>
          </p:nvPr>
        </p:nvSpPr>
        <p:spPr/>
        <p:txBody>
          <a:bodyPr wrap="square" numCol="1" anchorCtr="0" compatLnSpc="1">
            <a:prstTxWarp prst="textNoShape">
              <a:avLst/>
            </a:prstTxWarp>
          </a:bodyPr>
          <a:lstStyle/>
          <a:p>
            <a:r>
              <a:rPr lang="hu-HU" altLang="en-US" smtClean="0"/>
              <a:t>Other features</a:t>
            </a:r>
          </a:p>
        </p:txBody>
      </p:sp>
      <p:sp>
        <p:nvSpPr>
          <p:cNvPr id="11269" name="Rectangle 5"/>
          <p:cNvSpPr>
            <a:spLocks noGrp="1"/>
          </p:cNvSpPr>
          <p:nvPr>
            <p:ph type="body" idx="4294967295"/>
          </p:nvPr>
        </p:nvSpPr>
        <p:spPr/>
        <p:txBody>
          <a:bodyPr/>
          <a:lstStyle/>
          <a:p>
            <a:r>
              <a:rPr lang="hu-HU" altLang="en-US" smtClean="0"/>
              <a:t>Easy to install and use</a:t>
            </a:r>
          </a:p>
          <a:p>
            <a:r>
              <a:rPr lang="hu-HU" altLang="en-US" smtClean="0"/>
              <a:t>Detailed documentation</a:t>
            </a:r>
          </a:p>
          <a:p>
            <a:r>
              <a:rPr lang="hu-HU" altLang="en-US" smtClean="0"/>
              <a:t>Various APIs</a:t>
            </a:r>
          </a:p>
          <a:p>
            <a:pPr lvl="1"/>
            <a:r>
              <a:rPr lang="hu-HU" altLang="en-US" smtClean="0"/>
              <a:t>JavaScript, Python, Ruby, Perl, Java, Java, Scala, C#, C++, Haskell, Erlang</a:t>
            </a:r>
          </a:p>
          <a:p>
            <a:r>
              <a:rPr lang="hu-HU" altLang="en-US" smtClean="0"/>
              <a:t>Community</a:t>
            </a:r>
          </a:p>
          <a:p>
            <a:r>
              <a:rPr lang="hu-HU" altLang="en-US" smtClean="0"/>
              <a:t>Open source</a:t>
            </a:r>
          </a:p>
        </p:txBody>
      </p:sp>
    </p:spTree>
    <p:extLst>
      <p:ext uri="{BB962C8B-B14F-4D97-AF65-F5344CB8AC3E}">
        <p14:creationId xmlns:p14="http://schemas.microsoft.com/office/powerpoint/2010/main" val="2265894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304800" y="609600"/>
            <a:ext cx="8686800" cy="116988"/>
          </a:xfrm>
        </p:spPr>
        <p:txBody>
          <a:bodyPr>
            <a:noAutofit/>
          </a:bodyPr>
          <a:lstStyle/>
          <a:p>
            <a:r>
              <a:rPr lang="en-US" sz="2700" dirty="0"/>
              <a:t>Understanding MongoDB</a:t>
            </a:r>
          </a:p>
        </p:txBody>
      </p:sp>
      <p:sp>
        <p:nvSpPr>
          <p:cNvPr id="3" name="Content Placeholder 2">
            <a:extLst>
              <a:ext uri="{FF2B5EF4-FFF2-40B4-BE49-F238E27FC236}">
                <a16:creationId xmlns:a16="http://schemas.microsoft.com/office/drawing/2014/main" id="{9F0EEFAF-7A90-A5F1-7694-73194529F2AA}"/>
              </a:ext>
            </a:extLst>
          </p:cNvPr>
          <p:cNvSpPr>
            <a:spLocks noGrp="1"/>
          </p:cNvSpPr>
          <p:nvPr>
            <p:ph idx="1"/>
          </p:nvPr>
        </p:nvSpPr>
        <p:spPr>
          <a:xfrm>
            <a:off x="140110" y="1469308"/>
            <a:ext cx="8375240" cy="4387646"/>
          </a:xfrm>
        </p:spPr>
        <p:txBody>
          <a:bodyPr>
            <a:normAutofit fontScale="92500" lnSpcReduction="20000"/>
          </a:bodyPr>
          <a:lstStyle/>
          <a:p>
            <a:pPr marL="0" indent="0" algn="just" defTabSz="685800" eaLnBrk="0" hangingPunct="0">
              <a:spcBef>
                <a:spcPct val="0"/>
              </a:spcBef>
              <a:buFontTx/>
              <a:buChar char="•"/>
            </a:pPr>
            <a:r>
              <a:rPr lang="en-US" altLang="en-US" sz="2400" b="1" u="sng" dirty="0">
                <a:solidFill>
                  <a:srgbClr val="FF0000"/>
                </a:solidFill>
                <a:latin typeface="Times New Roman" panose="02020603050405020304" pitchFamily="18" charset="0"/>
                <a:cs typeface="Times New Roman" panose="02020603050405020304" pitchFamily="18" charset="0"/>
              </a:rPr>
              <a:t>Applications:</a:t>
            </a: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Content Management Systems (CMS)</a:t>
            </a:r>
            <a:endParaRPr lang="en-US" altLang="en-US" sz="2100" dirty="0">
              <a:latin typeface="Times New Roman" panose="02020603050405020304" pitchFamily="18" charset="0"/>
              <a:cs typeface="Times New Roman" panose="02020603050405020304" pitchFamily="18" charset="0"/>
            </a:endParaRP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E-commerce Applications</a:t>
            </a:r>
            <a:endParaRPr lang="en-US" altLang="en-US" sz="2100" dirty="0">
              <a:latin typeface="Times New Roman" panose="02020603050405020304" pitchFamily="18" charset="0"/>
              <a:cs typeface="Times New Roman" panose="02020603050405020304" pitchFamily="18" charset="0"/>
            </a:endParaRP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Real-time Analytics</a:t>
            </a:r>
            <a:endParaRPr lang="en-US" altLang="en-US" sz="2100" dirty="0">
              <a:latin typeface="Times New Roman" panose="02020603050405020304" pitchFamily="18" charset="0"/>
              <a:cs typeface="Times New Roman" panose="02020603050405020304" pitchFamily="18" charset="0"/>
            </a:endParaRP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Social Media Platforms</a:t>
            </a:r>
            <a:r>
              <a:rPr lang="en-US" altLang="en-US" sz="2100" dirty="0">
                <a:latin typeface="Times New Roman" panose="02020603050405020304" pitchFamily="18" charset="0"/>
                <a:cs typeface="Times New Roman" panose="02020603050405020304" pitchFamily="18" charset="0"/>
              </a:rPr>
              <a:t> </a:t>
            </a: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Mobile Applications</a:t>
            </a:r>
            <a:endParaRPr lang="en-US" altLang="en-US" sz="2100" dirty="0">
              <a:latin typeface="Times New Roman" panose="02020603050405020304" pitchFamily="18" charset="0"/>
              <a:cs typeface="Times New Roman" panose="02020603050405020304" pitchFamily="18" charset="0"/>
            </a:endParaRP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Internet of Things (IoT)</a:t>
            </a:r>
            <a:r>
              <a:rPr lang="en-US" altLang="en-US" sz="2100" dirty="0">
                <a:latin typeface="Times New Roman" panose="02020603050405020304" pitchFamily="18" charset="0"/>
                <a:cs typeface="Times New Roman" panose="02020603050405020304" pitchFamily="18" charset="0"/>
              </a:rPr>
              <a:t> </a:t>
            </a: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Gaming Applications</a:t>
            </a:r>
            <a:endParaRPr lang="en-US" altLang="en-US" sz="2100" dirty="0">
              <a:latin typeface="Times New Roman" panose="02020603050405020304" pitchFamily="18" charset="0"/>
              <a:cs typeface="Times New Roman" panose="02020603050405020304" pitchFamily="18" charset="0"/>
            </a:endParaRP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Healthcare Applications</a:t>
            </a:r>
            <a:r>
              <a:rPr lang="en-US" altLang="en-US" sz="2100" dirty="0">
                <a:latin typeface="Times New Roman" panose="02020603050405020304" pitchFamily="18" charset="0"/>
                <a:cs typeface="Times New Roman" panose="02020603050405020304" pitchFamily="18" charset="0"/>
              </a:rPr>
              <a:t> </a:t>
            </a:r>
          </a:p>
          <a:p>
            <a:pPr marL="0" indent="0" algn="just" defTabSz="685800" eaLnBrk="0" hangingPunct="0">
              <a:lnSpc>
                <a:spcPct val="170000"/>
              </a:lnSpc>
              <a:spcBef>
                <a:spcPct val="0"/>
              </a:spcBef>
              <a:buFontTx/>
              <a:buChar char="•"/>
            </a:pPr>
            <a:r>
              <a:rPr lang="en-US" altLang="en-US" sz="2100" b="1" dirty="0">
                <a:latin typeface="Times New Roman" panose="02020603050405020304" pitchFamily="18" charset="0"/>
                <a:cs typeface="Times New Roman" panose="02020603050405020304" pitchFamily="18" charset="0"/>
              </a:rPr>
              <a:t>Financial Services</a:t>
            </a:r>
            <a:endParaRPr lang="en-US" altLang="en-US" sz="21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0401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96262" y="533400"/>
            <a:ext cx="8686800" cy="293969"/>
          </a:xfrm>
        </p:spPr>
        <p:txBody>
          <a:bodyPr>
            <a:noAutofit/>
          </a:bodyPr>
          <a:lstStyle/>
          <a:p>
            <a:r>
              <a:rPr lang="en-US" sz="2700" dirty="0">
                <a:solidFill>
                  <a:srgbClr val="231F20"/>
                </a:solidFill>
                <a:latin typeface="Times New Roman" panose="02020603050405020304" pitchFamily="18" charset="0"/>
                <a:cs typeface="Times New Roman" panose="02020603050405020304" pitchFamily="18" charset="0"/>
              </a:rPr>
              <a:t>MongoDB Data Types</a:t>
            </a:r>
          </a:p>
        </p:txBody>
      </p:sp>
      <p:sp>
        <p:nvSpPr>
          <p:cNvPr id="5" name="Content Placeholder 4">
            <a:extLst>
              <a:ext uri="{FF2B5EF4-FFF2-40B4-BE49-F238E27FC236}">
                <a16:creationId xmlns:a16="http://schemas.microsoft.com/office/drawing/2014/main" id="{60E9C366-1FF7-C61F-9ACA-F5DB1F25F5F8}"/>
              </a:ext>
            </a:extLst>
          </p:cNvPr>
          <p:cNvSpPr>
            <a:spLocks noGrp="1"/>
          </p:cNvSpPr>
          <p:nvPr>
            <p:ph idx="1"/>
          </p:nvPr>
        </p:nvSpPr>
        <p:spPr>
          <a:xfrm>
            <a:off x="280220" y="1594669"/>
            <a:ext cx="8686800" cy="4321277"/>
          </a:xfrm>
        </p:spPr>
        <p:txBody>
          <a:bodyPr>
            <a:noAutofit/>
          </a:bodyPr>
          <a:lstStyle/>
          <a:p>
            <a:pPr algn="just"/>
            <a:r>
              <a:rPr lang="en-US" sz="2400" dirty="0">
                <a:solidFill>
                  <a:srgbClr val="231F20"/>
                </a:solidFill>
                <a:latin typeface="Times New Roman" panose="02020603050405020304" pitchFamily="18" charset="0"/>
                <a:cs typeface="Times New Roman" panose="02020603050405020304" pitchFamily="18" charset="0"/>
              </a:rPr>
              <a:t>The BSON data format provides several different types that are used when storing the JavaScript objects to binary form. </a:t>
            </a:r>
          </a:p>
          <a:p>
            <a:pPr algn="just"/>
            <a:r>
              <a:rPr lang="en-US" sz="2400" dirty="0">
                <a:solidFill>
                  <a:srgbClr val="231F20"/>
                </a:solidFill>
                <a:latin typeface="Times New Roman" panose="02020603050405020304" pitchFamily="18" charset="0"/>
                <a:cs typeface="Times New Roman" panose="02020603050405020304" pitchFamily="18" charset="0"/>
              </a:rPr>
              <a:t>It is important to understand these types because you can actually query MongoDB to find objects that have a specific property that has a value of a certain type.</a:t>
            </a:r>
          </a:p>
          <a:p>
            <a:pPr algn="just"/>
            <a:r>
              <a:rPr lang="en-US" sz="2400" dirty="0">
                <a:solidFill>
                  <a:srgbClr val="231F20"/>
                </a:solidFill>
                <a:latin typeface="Times New Roman" panose="02020603050405020304" pitchFamily="18" charset="0"/>
                <a:cs typeface="Times New Roman" panose="02020603050405020304" pitchFamily="18" charset="0"/>
              </a:rPr>
              <a:t> For example, you can look for documents in a database whose timestamp value is a String object or query for ones whose timestamp is a Date object.</a:t>
            </a:r>
          </a:p>
          <a:p>
            <a:pPr algn="just"/>
            <a:r>
              <a:rPr lang="en-US" sz="2400" dirty="0">
                <a:solidFill>
                  <a:srgbClr val="231F20"/>
                </a:solidFill>
                <a:latin typeface="Times New Roman" panose="02020603050405020304" pitchFamily="18" charset="0"/>
                <a:cs typeface="Times New Roman" panose="02020603050405020304" pitchFamily="18" charset="0"/>
              </a:rPr>
              <a:t>MongoDB assigns each of the </a:t>
            </a:r>
            <a:r>
              <a:rPr lang="en-US" sz="2400" b="1" dirty="0">
                <a:solidFill>
                  <a:srgbClr val="231F20"/>
                </a:solidFill>
                <a:latin typeface="Times New Roman" panose="02020603050405020304" pitchFamily="18" charset="0"/>
                <a:cs typeface="Times New Roman" panose="02020603050405020304" pitchFamily="18" charset="0"/>
              </a:rPr>
              <a:t>data types an integer ID number from 1 to 255 </a:t>
            </a:r>
            <a:r>
              <a:rPr lang="en-US" sz="2400" dirty="0">
                <a:solidFill>
                  <a:srgbClr val="231F20"/>
                </a:solidFill>
                <a:latin typeface="Times New Roman" panose="02020603050405020304" pitchFamily="18" charset="0"/>
                <a:cs typeface="Times New Roman" panose="02020603050405020304" pitchFamily="18" charset="0"/>
              </a:rPr>
              <a:t>that is used when querying by type.</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977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on MongoDB</a:t>
            </a:r>
            <a:endParaRPr lang="en-IN" dirty="0"/>
          </a:p>
        </p:txBody>
      </p:sp>
      <p:sp>
        <p:nvSpPr>
          <p:cNvPr id="3" name="Content Placeholder 2"/>
          <p:cNvSpPr>
            <a:spLocks noGrp="1"/>
          </p:cNvSpPr>
          <p:nvPr>
            <p:ph idx="1"/>
          </p:nvPr>
        </p:nvSpPr>
        <p:spPr>
          <a:xfrm>
            <a:off x="457200" y="1110762"/>
            <a:ext cx="8229600" cy="4909038"/>
          </a:xfrm>
        </p:spPr>
        <p:txBody>
          <a:bodyPr/>
          <a:lstStyle/>
          <a:p>
            <a:r>
              <a:rPr lang="en-US" sz="1800" dirty="0"/>
              <a:t>Environmental </a:t>
            </a:r>
            <a:r>
              <a:rPr lang="en-US" sz="1800" dirty="0" smtClean="0"/>
              <a:t>Setup</a:t>
            </a:r>
          </a:p>
          <a:p>
            <a:r>
              <a:rPr lang="en-US" sz="1800" dirty="0"/>
              <a:t>Schema-less </a:t>
            </a:r>
            <a:r>
              <a:rPr lang="en-US" sz="1800" dirty="0" smtClean="0"/>
              <a:t>Collections</a:t>
            </a:r>
          </a:p>
          <a:p>
            <a:r>
              <a:rPr lang="en-US" sz="1800" dirty="0" smtClean="0"/>
              <a:t>Application of Aggregates</a:t>
            </a:r>
          </a:p>
          <a:p>
            <a:r>
              <a:rPr lang="en-US" sz="1800" dirty="0" smtClean="0"/>
              <a:t>Data Modeling in MongoDB</a:t>
            </a:r>
          </a:p>
          <a:p>
            <a:r>
              <a:rPr lang="en-US" sz="1800" dirty="0" smtClean="0"/>
              <a:t>Replication </a:t>
            </a:r>
            <a:r>
              <a:rPr lang="en-US" sz="1800" dirty="0" err="1" smtClean="0"/>
              <a:t>SetUp</a:t>
            </a:r>
            <a:endParaRPr lang="en-US" sz="1800" dirty="0" smtClean="0"/>
          </a:p>
          <a:p>
            <a:r>
              <a:rPr lang="en-US" sz="1800" dirty="0" err="1" smtClean="0"/>
              <a:t>Sharding</a:t>
            </a:r>
            <a:endParaRPr lang="en-US" sz="1800" dirty="0" smtClean="0"/>
          </a:p>
          <a:p>
            <a:r>
              <a:rPr lang="en-US" sz="1800" dirty="0" smtClean="0"/>
              <a:t>Map-Reduce with MongoDB</a:t>
            </a:r>
          </a:p>
          <a:p>
            <a:r>
              <a:rPr lang="en-US" sz="1800" dirty="0" smtClean="0"/>
              <a:t>Document Database Use cases</a:t>
            </a:r>
          </a:p>
          <a:p>
            <a:endParaRPr lang="en-US" sz="1800" dirty="0" smtClean="0"/>
          </a:p>
          <a:p>
            <a:endParaRPr lang="en-IN" dirty="0"/>
          </a:p>
          <a:p>
            <a:pPr marL="3657600" lvl="8" indent="0" algn="just">
              <a:lnSpc>
                <a:spcPct val="250000"/>
              </a:lnSpc>
              <a:buNone/>
            </a:pPr>
            <a:r>
              <a:rPr lang="en-IN" sz="1800" dirty="0"/>
              <a:t>		</a:t>
            </a:r>
          </a:p>
        </p:txBody>
      </p:sp>
      <p:sp>
        <p:nvSpPr>
          <p:cNvPr id="4" name="Footer Placeholder 3"/>
          <p:cNvSpPr>
            <a:spLocks noGrp="1"/>
          </p:cNvSpPr>
          <p:nvPr>
            <p:ph type="ftr" sz="quarter" idx="11"/>
          </p:nvPr>
        </p:nvSpPr>
        <p:spPr/>
        <p:txBody>
          <a:bodyPr/>
          <a:lstStyle/>
          <a:p>
            <a:r>
              <a:rPr lang="en-US" dirty="0" smtClean="0"/>
              <a:t>CSE3513 </a:t>
            </a:r>
            <a:r>
              <a:rPr lang="en-US" dirty="0"/>
              <a:t>NoSQL </a:t>
            </a:r>
            <a:r>
              <a:rPr lang="en-US" dirty="0" smtClean="0"/>
              <a:t>Data Management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97264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80219" y="4572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MongoDB data types and corresponding ID number</a:t>
            </a:r>
          </a:p>
        </p:txBody>
      </p:sp>
      <p:graphicFrame>
        <p:nvGraphicFramePr>
          <p:cNvPr id="2" name="Content Placeholder 1">
            <a:extLst>
              <a:ext uri="{FF2B5EF4-FFF2-40B4-BE49-F238E27FC236}">
                <a16:creationId xmlns:a16="http://schemas.microsoft.com/office/drawing/2014/main" id="{E4B14013-05B2-8872-06CE-1A55D45E856F}"/>
              </a:ext>
            </a:extLst>
          </p:cNvPr>
          <p:cNvGraphicFramePr>
            <a:graphicFrameLocks noGrp="1"/>
          </p:cNvGraphicFramePr>
          <p:nvPr>
            <p:ph idx="1"/>
            <p:extLst/>
          </p:nvPr>
        </p:nvGraphicFramePr>
        <p:xfrm>
          <a:off x="280219" y="1572547"/>
          <a:ext cx="8235130" cy="4328652"/>
        </p:xfrm>
        <a:graphic>
          <a:graphicData uri="http://schemas.openxmlformats.org/drawingml/2006/table">
            <a:tbl>
              <a:tblPr firstRow="1" bandRow="1">
                <a:tableStyleId>{5C22544A-7EE6-4342-B048-85BDC9FD1C3A}</a:tableStyleId>
              </a:tblPr>
              <a:tblGrid>
                <a:gridCol w="4117565">
                  <a:extLst>
                    <a:ext uri="{9D8B030D-6E8A-4147-A177-3AD203B41FA5}">
                      <a16:colId xmlns:a16="http://schemas.microsoft.com/office/drawing/2014/main" val="2973586772"/>
                    </a:ext>
                  </a:extLst>
                </a:gridCol>
                <a:gridCol w="4117565">
                  <a:extLst>
                    <a:ext uri="{9D8B030D-6E8A-4147-A177-3AD203B41FA5}">
                      <a16:colId xmlns:a16="http://schemas.microsoft.com/office/drawing/2014/main" val="3525300756"/>
                    </a:ext>
                  </a:extLst>
                </a:gridCol>
              </a:tblGrid>
              <a:tr h="360721">
                <a:tc>
                  <a:txBody>
                    <a:bodyPr/>
                    <a:lstStyle/>
                    <a:p>
                      <a:pPr algn="ctr"/>
                      <a:r>
                        <a:rPr lang="en-US" sz="1800" b="0" i="0" u="none" strike="noStrike" kern="1200" baseline="0" dirty="0">
                          <a:solidFill>
                            <a:schemeClr val="lt1"/>
                          </a:solidFill>
                          <a:latin typeface="+mn-lt"/>
                          <a:ea typeface="+mn-ea"/>
                          <a:cs typeface="+mn-cs"/>
                        </a:rPr>
                        <a:t>Type</a:t>
                      </a:r>
                      <a:endParaRPr lang="en-US" sz="1800" dirty="0"/>
                    </a:p>
                  </a:txBody>
                  <a:tcPr marL="68580" marR="68580" marT="34290" marB="34290"/>
                </a:tc>
                <a:tc>
                  <a:txBody>
                    <a:bodyPr/>
                    <a:lstStyle/>
                    <a:p>
                      <a:pPr algn="ctr"/>
                      <a:r>
                        <a:rPr lang="en-US" sz="1800" b="0" i="0" u="none" strike="noStrike" kern="1200" baseline="0" dirty="0">
                          <a:solidFill>
                            <a:schemeClr val="lt1"/>
                          </a:solidFill>
                          <a:latin typeface="+mn-lt"/>
                          <a:ea typeface="+mn-ea"/>
                          <a:cs typeface="+mn-cs"/>
                        </a:rPr>
                        <a:t>Number</a:t>
                      </a:r>
                      <a:endParaRPr lang="en-US" sz="1800" dirty="0"/>
                    </a:p>
                  </a:txBody>
                  <a:tcPr marL="68580" marR="68580" marT="34290" marB="34290"/>
                </a:tc>
                <a:extLst>
                  <a:ext uri="{0D108BD9-81ED-4DB2-BD59-A6C34878D82A}">
                    <a16:rowId xmlns:a16="http://schemas.microsoft.com/office/drawing/2014/main" val="2218389771"/>
                  </a:ext>
                </a:extLst>
              </a:tr>
              <a:tr h="360721">
                <a:tc>
                  <a:txBody>
                    <a:bodyPr/>
                    <a:lstStyle/>
                    <a:p>
                      <a:pPr algn="ctr"/>
                      <a:r>
                        <a:rPr lang="en-US" sz="1800" dirty="0"/>
                        <a:t>Double</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2399746445"/>
                  </a:ext>
                </a:extLst>
              </a:tr>
              <a:tr h="360721">
                <a:tc>
                  <a:txBody>
                    <a:bodyPr/>
                    <a:lstStyle/>
                    <a:p>
                      <a:pPr algn="ctr"/>
                      <a:r>
                        <a:rPr lang="en-US" sz="1800" dirty="0"/>
                        <a:t>String</a:t>
                      </a:r>
                    </a:p>
                  </a:txBody>
                  <a:tcPr marL="68580" marR="68580" marT="34290" marB="34290"/>
                </a:tc>
                <a:tc>
                  <a:txBody>
                    <a:bodyPr/>
                    <a:lstStyle/>
                    <a:p>
                      <a:pPr algn="ctr"/>
                      <a:r>
                        <a:rPr lang="en-US" sz="1800" dirty="0"/>
                        <a:t>2</a:t>
                      </a:r>
                    </a:p>
                  </a:txBody>
                  <a:tcPr marL="68580" marR="68580" marT="34290" marB="34290"/>
                </a:tc>
                <a:extLst>
                  <a:ext uri="{0D108BD9-81ED-4DB2-BD59-A6C34878D82A}">
                    <a16:rowId xmlns:a16="http://schemas.microsoft.com/office/drawing/2014/main" val="127857726"/>
                  </a:ext>
                </a:extLst>
              </a:tr>
              <a:tr h="360721">
                <a:tc>
                  <a:txBody>
                    <a:bodyPr/>
                    <a:lstStyle/>
                    <a:p>
                      <a:pPr algn="ctr"/>
                      <a:r>
                        <a:rPr lang="en-US" sz="1800" dirty="0"/>
                        <a:t>Object</a:t>
                      </a:r>
                    </a:p>
                  </a:txBody>
                  <a:tcPr marL="68580" marR="68580" marT="34290" marB="34290"/>
                </a:tc>
                <a:tc>
                  <a:txBody>
                    <a:bodyPr/>
                    <a:lstStyle/>
                    <a:p>
                      <a:pPr algn="ctr"/>
                      <a:r>
                        <a:rPr lang="en-US" sz="1800" dirty="0"/>
                        <a:t>3</a:t>
                      </a:r>
                    </a:p>
                  </a:txBody>
                  <a:tcPr marL="68580" marR="68580" marT="34290" marB="34290"/>
                </a:tc>
                <a:extLst>
                  <a:ext uri="{0D108BD9-81ED-4DB2-BD59-A6C34878D82A}">
                    <a16:rowId xmlns:a16="http://schemas.microsoft.com/office/drawing/2014/main" val="274661598"/>
                  </a:ext>
                </a:extLst>
              </a:tr>
              <a:tr h="360721">
                <a:tc>
                  <a:txBody>
                    <a:bodyPr/>
                    <a:lstStyle/>
                    <a:p>
                      <a:pPr algn="ctr"/>
                      <a:r>
                        <a:rPr lang="en-US" sz="1800" dirty="0"/>
                        <a:t>Array</a:t>
                      </a:r>
                    </a:p>
                  </a:txBody>
                  <a:tcPr marL="68580" marR="68580" marT="34290" marB="34290"/>
                </a:tc>
                <a:tc>
                  <a:txBody>
                    <a:bodyPr/>
                    <a:lstStyle/>
                    <a:p>
                      <a:pPr algn="ctr"/>
                      <a:r>
                        <a:rPr lang="en-US" sz="1800" dirty="0"/>
                        <a:t>4</a:t>
                      </a:r>
                    </a:p>
                  </a:txBody>
                  <a:tcPr marL="68580" marR="68580" marT="34290" marB="34290"/>
                </a:tc>
                <a:extLst>
                  <a:ext uri="{0D108BD9-81ED-4DB2-BD59-A6C34878D82A}">
                    <a16:rowId xmlns:a16="http://schemas.microsoft.com/office/drawing/2014/main" val="3939837998"/>
                  </a:ext>
                </a:extLst>
              </a:tr>
              <a:tr h="360721">
                <a:tc>
                  <a:txBody>
                    <a:bodyPr/>
                    <a:lstStyle/>
                    <a:p>
                      <a:pPr algn="ctr"/>
                      <a:r>
                        <a:rPr lang="en-US" sz="1800" dirty="0"/>
                        <a:t>Binary data</a:t>
                      </a:r>
                    </a:p>
                  </a:txBody>
                  <a:tcPr marL="68580" marR="68580" marT="34290" marB="34290"/>
                </a:tc>
                <a:tc>
                  <a:txBody>
                    <a:bodyPr/>
                    <a:lstStyle/>
                    <a:p>
                      <a:pPr algn="ctr"/>
                      <a:r>
                        <a:rPr lang="en-US" sz="1800" dirty="0"/>
                        <a:t>5</a:t>
                      </a:r>
                    </a:p>
                  </a:txBody>
                  <a:tcPr marL="68580" marR="68580" marT="34290" marB="34290"/>
                </a:tc>
                <a:extLst>
                  <a:ext uri="{0D108BD9-81ED-4DB2-BD59-A6C34878D82A}">
                    <a16:rowId xmlns:a16="http://schemas.microsoft.com/office/drawing/2014/main" val="1346217240"/>
                  </a:ext>
                </a:extLst>
              </a:tr>
              <a:tr h="360721">
                <a:tc>
                  <a:txBody>
                    <a:bodyPr/>
                    <a:lstStyle/>
                    <a:p>
                      <a:pPr algn="ctr"/>
                      <a:r>
                        <a:rPr lang="en-US" sz="1800" dirty="0"/>
                        <a:t>Object id</a:t>
                      </a:r>
                    </a:p>
                  </a:txBody>
                  <a:tcPr marL="68580" marR="68580" marT="34290" marB="34290"/>
                </a:tc>
                <a:tc>
                  <a:txBody>
                    <a:bodyPr/>
                    <a:lstStyle/>
                    <a:p>
                      <a:pPr algn="ctr"/>
                      <a:r>
                        <a:rPr lang="en-US" sz="1800" dirty="0"/>
                        <a:t>7</a:t>
                      </a:r>
                    </a:p>
                  </a:txBody>
                  <a:tcPr marL="68580" marR="68580" marT="34290" marB="34290"/>
                </a:tc>
                <a:extLst>
                  <a:ext uri="{0D108BD9-81ED-4DB2-BD59-A6C34878D82A}">
                    <a16:rowId xmlns:a16="http://schemas.microsoft.com/office/drawing/2014/main" val="1984215860"/>
                  </a:ext>
                </a:extLst>
              </a:tr>
              <a:tr h="360721">
                <a:tc>
                  <a:txBody>
                    <a:bodyPr/>
                    <a:lstStyle/>
                    <a:p>
                      <a:pPr algn="ctr"/>
                      <a:r>
                        <a:rPr lang="en-US" sz="1800" dirty="0"/>
                        <a:t>Boolean</a:t>
                      </a:r>
                    </a:p>
                  </a:txBody>
                  <a:tcPr marL="68580" marR="68580" marT="34290" marB="34290"/>
                </a:tc>
                <a:tc>
                  <a:txBody>
                    <a:bodyPr/>
                    <a:lstStyle/>
                    <a:p>
                      <a:pPr algn="ctr"/>
                      <a:r>
                        <a:rPr lang="en-US" sz="1800" dirty="0"/>
                        <a:t>8</a:t>
                      </a:r>
                    </a:p>
                  </a:txBody>
                  <a:tcPr marL="68580" marR="68580" marT="34290" marB="34290"/>
                </a:tc>
                <a:extLst>
                  <a:ext uri="{0D108BD9-81ED-4DB2-BD59-A6C34878D82A}">
                    <a16:rowId xmlns:a16="http://schemas.microsoft.com/office/drawing/2014/main" val="2028304614"/>
                  </a:ext>
                </a:extLst>
              </a:tr>
              <a:tr h="360721">
                <a:tc>
                  <a:txBody>
                    <a:bodyPr/>
                    <a:lstStyle/>
                    <a:p>
                      <a:pPr algn="ctr"/>
                      <a:r>
                        <a:rPr lang="en-US" sz="1800" dirty="0"/>
                        <a:t>Date</a:t>
                      </a:r>
                    </a:p>
                  </a:txBody>
                  <a:tcPr marL="68580" marR="68580" marT="34290" marB="34290"/>
                </a:tc>
                <a:tc>
                  <a:txBody>
                    <a:bodyPr/>
                    <a:lstStyle/>
                    <a:p>
                      <a:pPr algn="ctr"/>
                      <a:r>
                        <a:rPr lang="en-US" sz="1800" dirty="0"/>
                        <a:t>9</a:t>
                      </a:r>
                    </a:p>
                  </a:txBody>
                  <a:tcPr marL="68580" marR="68580" marT="34290" marB="34290"/>
                </a:tc>
                <a:extLst>
                  <a:ext uri="{0D108BD9-81ED-4DB2-BD59-A6C34878D82A}">
                    <a16:rowId xmlns:a16="http://schemas.microsoft.com/office/drawing/2014/main" val="984374951"/>
                  </a:ext>
                </a:extLst>
              </a:tr>
              <a:tr h="360721">
                <a:tc>
                  <a:txBody>
                    <a:bodyPr/>
                    <a:lstStyle/>
                    <a:p>
                      <a:pPr algn="ctr"/>
                      <a:r>
                        <a:rPr lang="en-US" sz="1800" dirty="0"/>
                        <a:t>Null</a:t>
                      </a:r>
                    </a:p>
                  </a:txBody>
                  <a:tcPr marL="68580" marR="68580" marT="34290" marB="34290"/>
                </a:tc>
                <a:tc>
                  <a:txBody>
                    <a:bodyPr/>
                    <a:lstStyle/>
                    <a:p>
                      <a:pPr algn="ctr"/>
                      <a:r>
                        <a:rPr lang="en-US" sz="1800" dirty="0"/>
                        <a:t>10</a:t>
                      </a:r>
                    </a:p>
                  </a:txBody>
                  <a:tcPr marL="68580" marR="68580" marT="34290" marB="34290"/>
                </a:tc>
                <a:extLst>
                  <a:ext uri="{0D108BD9-81ED-4DB2-BD59-A6C34878D82A}">
                    <a16:rowId xmlns:a16="http://schemas.microsoft.com/office/drawing/2014/main" val="2946367320"/>
                  </a:ext>
                </a:extLst>
              </a:tr>
              <a:tr h="360721">
                <a:tc>
                  <a:txBody>
                    <a:bodyPr/>
                    <a:lstStyle/>
                    <a:p>
                      <a:pPr algn="ctr"/>
                      <a:r>
                        <a:rPr lang="en-US" sz="1800" dirty="0"/>
                        <a:t>Regular Expression</a:t>
                      </a:r>
                    </a:p>
                  </a:txBody>
                  <a:tcPr marL="68580" marR="68580" marT="34290" marB="34290"/>
                </a:tc>
                <a:tc>
                  <a:txBody>
                    <a:bodyPr/>
                    <a:lstStyle/>
                    <a:p>
                      <a:pPr algn="ctr"/>
                      <a:r>
                        <a:rPr lang="en-US" sz="1800" dirty="0"/>
                        <a:t>11</a:t>
                      </a:r>
                    </a:p>
                  </a:txBody>
                  <a:tcPr marL="68580" marR="68580" marT="34290" marB="34290"/>
                </a:tc>
                <a:extLst>
                  <a:ext uri="{0D108BD9-81ED-4DB2-BD59-A6C34878D82A}">
                    <a16:rowId xmlns:a16="http://schemas.microsoft.com/office/drawing/2014/main" val="2709706912"/>
                  </a:ext>
                </a:extLst>
              </a:tr>
              <a:tr h="360721">
                <a:tc>
                  <a:txBody>
                    <a:bodyPr/>
                    <a:lstStyle/>
                    <a:p>
                      <a:pPr algn="ctr"/>
                      <a:r>
                        <a:rPr lang="en-US" sz="1800" dirty="0"/>
                        <a:t>JavaScript</a:t>
                      </a:r>
                    </a:p>
                  </a:txBody>
                  <a:tcPr marL="68580" marR="68580" marT="34290" marB="34290"/>
                </a:tc>
                <a:tc>
                  <a:txBody>
                    <a:bodyPr/>
                    <a:lstStyle/>
                    <a:p>
                      <a:pPr algn="ctr"/>
                      <a:r>
                        <a:rPr lang="en-US" sz="1800" dirty="0"/>
                        <a:t>13</a:t>
                      </a:r>
                    </a:p>
                  </a:txBody>
                  <a:tcPr marL="68580" marR="68580" marT="34290" marB="34290"/>
                </a:tc>
                <a:extLst>
                  <a:ext uri="{0D108BD9-81ED-4DB2-BD59-A6C34878D82A}">
                    <a16:rowId xmlns:a16="http://schemas.microsoft.com/office/drawing/2014/main" val="2011588376"/>
                  </a:ext>
                </a:extLst>
              </a:tr>
            </a:tbl>
          </a:graphicData>
        </a:graphic>
      </p:graphicFrame>
    </p:spTree>
    <p:extLst>
      <p:ext uri="{BB962C8B-B14F-4D97-AF65-F5344CB8AC3E}">
        <p14:creationId xmlns:p14="http://schemas.microsoft.com/office/powerpoint/2010/main" val="1290159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485274" y="4572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MongoDB data types</a:t>
            </a:r>
          </a:p>
        </p:txBody>
      </p:sp>
      <p:sp>
        <p:nvSpPr>
          <p:cNvPr id="5" name="Content Placeholder 4">
            <a:extLst>
              <a:ext uri="{FF2B5EF4-FFF2-40B4-BE49-F238E27FC236}">
                <a16:creationId xmlns:a16="http://schemas.microsoft.com/office/drawing/2014/main" id="{7872C129-97AF-D31B-34BA-8DFCA82C4B5E}"/>
              </a:ext>
            </a:extLst>
          </p:cNvPr>
          <p:cNvSpPr>
            <a:spLocks noGrp="1"/>
          </p:cNvSpPr>
          <p:nvPr>
            <p:ph idx="1"/>
          </p:nvPr>
        </p:nvSpPr>
        <p:spPr>
          <a:xfrm>
            <a:off x="110613" y="1543051"/>
            <a:ext cx="8937523" cy="4321277"/>
          </a:xfrm>
        </p:spPr>
        <p:txBody>
          <a:bodyPr>
            <a:noAutofit/>
          </a:bodyPr>
          <a:lstStyle/>
          <a:p>
            <a:pPr algn="l"/>
            <a:r>
              <a:rPr lang="en-US" sz="1650" b="1" dirty="0">
                <a:solidFill>
                  <a:srgbClr val="231F20"/>
                </a:solidFill>
                <a:latin typeface="Times New Roman" panose="02020603050405020304" pitchFamily="18" charset="0"/>
                <a:cs typeface="Times New Roman" panose="02020603050405020304" pitchFamily="18" charset="0"/>
              </a:rPr>
              <a:t>When comparing values of different BSON types, MongoDB uses the following comparison order from </a:t>
            </a:r>
            <a:r>
              <a:rPr lang="en-US" sz="1650" b="1" dirty="0">
                <a:solidFill>
                  <a:srgbClr val="FF0000"/>
                </a:solidFill>
                <a:latin typeface="Times New Roman" panose="02020603050405020304" pitchFamily="18" charset="0"/>
                <a:cs typeface="Times New Roman" panose="02020603050405020304" pitchFamily="18" charset="0"/>
              </a:rPr>
              <a:t>lowest to highest</a:t>
            </a:r>
            <a:r>
              <a:rPr lang="en-US" sz="1650" dirty="0">
                <a:solidFill>
                  <a:srgbClr val="FF0000"/>
                </a:solidFill>
                <a:latin typeface="Times New Roman" panose="02020603050405020304" pitchFamily="18" charset="0"/>
                <a:cs typeface="Times New Roman" panose="02020603050405020304" pitchFamily="18" charset="0"/>
              </a:rPr>
              <a:t>:</a:t>
            </a:r>
          </a:p>
          <a:p>
            <a:pPr algn="l"/>
            <a:r>
              <a:rPr lang="en-US" sz="1650" dirty="0">
                <a:solidFill>
                  <a:srgbClr val="231F20"/>
                </a:solidFill>
                <a:latin typeface="Times New Roman" panose="02020603050405020304" pitchFamily="18" charset="0"/>
                <a:cs typeface="Times New Roman" panose="02020603050405020304" pitchFamily="18" charset="0"/>
              </a:rPr>
              <a:t>1. Min Key (internal type)</a:t>
            </a:r>
          </a:p>
          <a:p>
            <a:pPr algn="l"/>
            <a:r>
              <a:rPr lang="en-US" sz="1650" dirty="0">
                <a:solidFill>
                  <a:srgbClr val="231F20"/>
                </a:solidFill>
                <a:latin typeface="Times New Roman" panose="02020603050405020304" pitchFamily="18" charset="0"/>
                <a:cs typeface="Times New Roman" panose="02020603050405020304" pitchFamily="18" charset="0"/>
              </a:rPr>
              <a:t>2. Null</a:t>
            </a:r>
          </a:p>
          <a:p>
            <a:pPr algn="l"/>
            <a:r>
              <a:rPr lang="en-US" sz="1650" dirty="0">
                <a:solidFill>
                  <a:srgbClr val="231F20"/>
                </a:solidFill>
                <a:latin typeface="Times New Roman" panose="02020603050405020304" pitchFamily="18" charset="0"/>
                <a:cs typeface="Times New Roman" panose="02020603050405020304" pitchFamily="18" charset="0"/>
              </a:rPr>
              <a:t>3. Numbers (32-bit integer, 64-bit integer, Double)</a:t>
            </a:r>
          </a:p>
          <a:p>
            <a:pPr algn="l"/>
            <a:r>
              <a:rPr lang="en-US" sz="1650" dirty="0">
                <a:solidFill>
                  <a:srgbClr val="231F20"/>
                </a:solidFill>
                <a:latin typeface="Times New Roman" panose="02020603050405020304" pitchFamily="18" charset="0"/>
                <a:cs typeface="Times New Roman" panose="02020603050405020304" pitchFamily="18" charset="0"/>
              </a:rPr>
              <a:t>4. String</a:t>
            </a:r>
          </a:p>
          <a:p>
            <a:pPr algn="l"/>
            <a:r>
              <a:rPr lang="en-US" sz="1650" dirty="0">
                <a:solidFill>
                  <a:srgbClr val="231F20"/>
                </a:solidFill>
                <a:latin typeface="Times New Roman" panose="02020603050405020304" pitchFamily="18" charset="0"/>
                <a:cs typeface="Times New Roman" panose="02020603050405020304" pitchFamily="18" charset="0"/>
              </a:rPr>
              <a:t>5. Object</a:t>
            </a:r>
          </a:p>
          <a:p>
            <a:pPr algn="l"/>
            <a:r>
              <a:rPr lang="en-US" sz="1650" dirty="0">
                <a:solidFill>
                  <a:srgbClr val="231F20"/>
                </a:solidFill>
                <a:latin typeface="Times New Roman" panose="02020603050405020304" pitchFamily="18" charset="0"/>
                <a:cs typeface="Times New Roman" panose="02020603050405020304" pitchFamily="18" charset="0"/>
              </a:rPr>
              <a:t>6. Array</a:t>
            </a:r>
          </a:p>
          <a:p>
            <a:pPr algn="l"/>
            <a:r>
              <a:rPr lang="en-US" sz="1650" dirty="0">
                <a:solidFill>
                  <a:srgbClr val="231F20"/>
                </a:solidFill>
                <a:latin typeface="Times New Roman" panose="02020603050405020304" pitchFamily="18" charset="0"/>
                <a:cs typeface="Times New Roman" panose="02020603050405020304" pitchFamily="18" charset="0"/>
              </a:rPr>
              <a:t>7. Binary Data</a:t>
            </a:r>
          </a:p>
          <a:p>
            <a:pPr algn="l"/>
            <a:r>
              <a:rPr lang="en-US" sz="1650" dirty="0">
                <a:solidFill>
                  <a:srgbClr val="231F20"/>
                </a:solidFill>
                <a:latin typeface="Times New Roman" panose="02020603050405020304" pitchFamily="18" charset="0"/>
                <a:cs typeface="Times New Roman" panose="02020603050405020304" pitchFamily="18" charset="0"/>
              </a:rPr>
              <a:t>8. Object ID</a:t>
            </a:r>
          </a:p>
          <a:p>
            <a:pPr algn="l"/>
            <a:r>
              <a:rPr lang="en-US" sz="1650" dirty="0">
                <a:solidFill>
                  <a:srgbClr val="231F20"/>
                </a:solidFill>
                <a:latin typeface="Times New Roman" panose="02020603050405020304" pitchFamily="18" charset="0"/>
                <a:cs typeface="Times New Roman" panose="02020603050405020304" pitchFamily="18" charset="0"/>
              </a:rPr>
              <a:t>9. Boolean</a:t>
            </a:r>
          </a:p>
          <a:p>
            <a:pPr algn="l"/>
            <a:r>
              <a:rPr lang="en-US" sz="1650" dirty="0">
                <a:solidFill>
                  <a:srgbClr val="231F20"/>
                </a:solidFill>
                <a:latin typeface="Times New Roman" panose="02020603050405020304" pitchFamily="18" charset="0"/>
                <a:cs typeface="Times New Roman" panose="02020603050405020304" pitchFamily="18" charset="0"/>
              </a:rPr>
              <a:t>10. Date, Timestamp</a:t>
            </a:r>
          </a:p>
          <a:p>
            <a:pPr algn="l"/>
            <a:r>
              <a:rPr lang="en-US" sz="1650" dirty="0">
                <a:solidFill>
                  <a:srgbClr val="231F20"/>
                </a:solidFill>
                <a:latin typeface="Times New Roman" panose="02020603050405020304" pitchFamily="18" charset="0"/>
                <a:cs typeface="Times New Roman" panose="02020603050405020304" pitchFamily="18" charset="0"/>
              </a:rPr>
              <a:t>11. Regular Expression</a:t>
            </a:r>
          </a:p>
          <a:p>
            <a:pPr algn="l"/>
            <a:r>
              <a:rPr lang="en-US" sz="1650" dirty="0">
                <a:solidFill>
                  <a:srgbClr val="231F20"/>
                </a:solidFill>
                <a:latin typeface="Times New Roman" panose="02020603050405020304" pitchFamily="18" charset="0"/>
                <a:cs typeface="Times New Roman" panose="02020603050405020304" pitchFamily="18" charset="0"/>
              </a:rPr>
              <a:t>12. Max Key (internal type)</a:t>
            </a:r>
            <a:endParaRPr lang="en-US"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558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357325" y="4572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Planning Your Data Model</a:t>
            </a:r>
          </a:p>
        </p:txBody>
      </p:sp>
      <p:sp>
        <p:nvSpPr>
          <p:cNvPr id="5" name="Content Placeholder 4">
            <a:extLst>
              <a:ext uri="{FF2B5EF4-FFF2-40B4-BE49-F238E27FC236}">
                <a16:creationId xmlns:a16="http://schemas.microsoft.com/office/drawing/2014/main" id="{7872C129-97AF-D31B-34BA-8DFCA82C4B5E}"/>
              </a:ext>
            </a:extLst>
          </p:cNvPr>
          <p:cNvSpPr>
            <a:spLocks noGrp="1"/>
          </p:cNvSpPr>
          <p:nvPr>
            <p:ph idx="1"/>
          </p:nvPr>
        </p:nvSpPr>
        <p:spPr>
          <a:xfrm>
            <a:off x="110613" y="1543051"/>
            <a:ext cx="8937523" cy="4321277"/>
          </a:xfrm>
        </p:spPr>
        <p:txBody>
          <a:bodyPr>
            <a:noAutofit/>
          </a:bodyPr>
          <a:lstStyle/>
          <a:p>
            <a:pPr algn="just"/>
            <a:r>
              <a:rPr lang="en-US" sz="1650" dirty="0">
                <a:latin typeface="Times New Roman" panose="02020603050405020304" pitchFamily="18" charset="0"/>
                <a:cs typeface="Times New Roman" panose="02020603050405020304" pitchFamily="18" charset="0"/>
              </a:rPr>
              <a:t>Before you begin implementing a MongoDB database, you need to understand the nature of the data being stored, how that data is going to get stored, and how it is going to be accessed.</a:t>
            </a:r>
          </a:p>
          <a:p>
            <a:pPr algn="just"/>
            <a:r>
              <a:rPr lang="en-US" sz="1650" dirty="0">
                <a:latin typeface="Times New Roman" panose="02020603050405020304" pitchFamily="18" charset="0"/>
                <a:cs typeface="Times New Roman" panose="02020603050405020304" pitchFamily="18" charset="0"/>
              </a:rPr>
              <a:t>Understanding these concepts allows you to make determinations ahead of time and to structure the data and your application for optimal performance.</a:t>
            </a:r>
          </a:p>
          <a:p>
            <a:pPr algn="just"/>
            <a:r>
              <a:rPr lang="en-US" sz="1650" b="1" dirty="0">
                <a:latin typeface="Times New Roman" panose="02020603050405020304" pitchFamily="18" charset="0"/>
                <a:cs typeface="Times New Roman" panose="02020603050405020304" pitchFamily="18" charset="0"/>
              </a:rPr>
              <a:t>Specifically, you should ask yourself the following </a:t>
            </a:r>
            <a:r>
              <a:rPr lang="en-US" sz="1650" b="1" dirty="0">
                <a:solidFill>
                  <a:srgbClr val="FF0000"/>
                </a:solidFill>
                <a:latin typeface="Times New Roman" panose="02020603050405020304" pitchFamily="18" charset="0"/>
                <a:cs typeface="Times New Roman" panose="02020603050405020304" pitchFamily="18" charset="0"/>
              </a:rPr>
              <a:t>questions:</a:t>
            </a:r>
          </a:p>
          <a:p>
            <a:pPr algn="just"/>
            <a:r>
              <a:rPr lang="en-US" sz="1650" dirty="0">
                <a:latin typeface="Times New Roman" panose="02020603050405020304" pitchFamily="18" charset="0"/>
                <a:cs typeface="Times New Roman" panose="02020603050405020304" pitchFamily="18" charset="0"/>
              </a:rPr>
              <a:t>What are the basic objects that my application will be using?</a:t>
            </a:r>
          </a:p>
          <a:p>
            <a:pPr algn="just"/>
            <a:r>
              <a:rPr lang="en-US" sz="1650" dirty="0">
                <a:latin typeface="Times New Roman" panose="02020603050405020304" pitchFamily="18" charset="0"/>
                <a:cs typeface="Times New Roman" panose="02020603050405020304" pitchFamily="18" charset="0"/>
              </a:rPr>
              <a:t>What is the relationship between the different object types: one-to-one, one-to-many, or many-to-many?</a:t>
            </a:r>
          </a:p>
          <a:p>
            <a:pPr algn="just"/>
            <a:r>
              <a:rPr lang="en-US" sz="1650" dirty="0">
                <a:latin typeface="Times New Roman" panose="02020603050405020304" pitchFamily="18" charset="0"/>
                <a:cs typeface="Times New Roman" panose="02020603050405020304" pitchFamily="18" charset="0"/>
              </a:rPr>
              <a:t>How often will new objects be added to the database?</a:t>
            </a:r>
          </a:p>
          <a:p>
            <a:pPr algn="just"/>
            <a:r>
              <a:rPr lang="en-US" sz="1650" dirty="0">
                <a:latin typeface="Times New Roman" panose="02020603050405020304" pitchFamily="18" charset="0"/>
                <a:cs typeface="Times New Roman" panose="02020603050405020304" pitchFamily="18" charset="0"/>
              </a:rPr>
              <a:t>How often will objects be deleted from the database?</a:t>
            </a:r>
          </a:p>
          <a:p>
            <a:pPr algn="just"/>
            <a:r>
              <a:rPr lang="en-US" sz="1650" dirty="0">
                <a:latin typeface="Times New Roman" panose="02020603050405020304" pitchFamily="18" charset="0"/>
                <a:cs typeface="Times New Roman" panose="02020603050405020304" pitchFamily="18" charset="0"/>
              </a:rPr>
              <a:t>How often will objects be changed?</a:t>
            </a:r>
          </a:p>
          <a:p>
            <a:pPr algn="just"/>
            <a:r>
              <a:rPr lang="en-US" sz="1650" dirty="0">
                <a:latin typeface="Times New Roman" panose="02020603050405020304" pitchFamily="18" charset="0"/>
                <a:cs typeface="Times New Roman" panose="02020603050405020304" pitchFamily="18" charset="0"/>
              </a:rPr>
              <a:t>How often will objects be accessed?</a:t>
            </a:r>
          </a:p>
          <a:p>
            <a:pPr algn="just"/>
            <a:r>
              <a:rPr lang="en-US" sz="1650" dirty="0">
                <a:latin typeface="Times New Roman" panose="02020603050405020304" pitchFamily="18" charset="0"/>
                <a:cs typeface="Times New Roman" panose="02020603050405020304" pitchFamily="18" charset="0"/>
              </a:rPr>
              <a:t>How will objects be accessed: by ID, property values, comparisons, and so on?</a:t>
            </a:r>
          </a:p>
          <a:p>
            <a:pPr marL="0" indent="0" algn="just">
              <a:buNone/>
            </a:pPr>
            <a:r>
              <a:rPr lang="en-US" sz="1650" dirty="0">
                <a:latin typeface="Times New Roman" panose="02020603050405020304" pitchFamily="18" charset="0"/>
                <a:cs typeface="Times New Roman" panose="02020603050405020304" pitchFamily="18" charset="0"/>
              </a:rPr>
              <a:t> How will groups of object types be accessed: by common ID, common property value, and so on?</a:t>
            </a:r>
          </a:p>
        </p:txBody>
      </p:sp>
    </p:spTree>
    <p:extLst>
      <p:ext uri="{BB962C8B-B14F-4D97-AF65-F5344CB8AC3E}">
        <p14:creationId xmlns:p14="http://schemas.microsoft.com/office/powerpoint/2010/main" val="628085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35974" y="381000"/>
            <a:ext cx="8686800" cy="293969"/>
          </a:xfrm>
        </p:spPr>
        <p:txBody>
          <a:bodyPr>
            <a:noAutofit/>
          </a:bodyPr>
          <a:lstStyle/>
          <a:p>
            <a:r>
              <a:rPr lang="en-US" sz="3000" b="0" dirty="0">
                <a:solidFill>
                  <a:srgbClr val="231F20"/>
                </a:solidFill>
                <a:latin typeface="Times New Roman" panose="02020603050405020304" pitchFamily="18" charset="0"/>
                <a:cs typeface="Times New Roman" panose="02020603050405020304" pitchFamily="18" charset="0"/>
              </a:rPr>
              <a:t>Planning Your Data Model</a:t>
            </a:r>
          </a:p>
        </p:txBody>
      </p:sp>
      <p:sp>
        <p:nvSpPr>
          <p:cNvPr id="5" name="Content Placeholder 4">
            <a:extLst>
              <a:ext uri="{FF2B5EF4-FFF2-40B4-BE49-F238E27FC236}">
                <a16:creationId xmlns:a16="http://schemas.microsoft.com/office/drawing/2014/main" id="{7872C129-97AF-D31B-34BA-8DFCA82C4B5E}"/>
              </a:ext>
            </a:extLst>
          </p:cNvPr>
          <p:cNvSpPr>
            <a:spLocks noGrp="1"/>
          </p:cNvSpPr>
          <p:nvPr>
            <p:ph idx="1"/>
          </p:nvPr>
        </p:nvSpPr>
        <p:spPr>
          <a:xfrm>
            <a:off x="110613" y="1543051"/>
            <a:ext cx="8937523" cy="4321277"/>
          </a:xfrm>
        </p:spPr>
        <p:txBody>
          <a:bodyPr>
            <a:noAutofit/>
          </a:bodyPr>
          <a:lstStyle/>
          <a:p>
            <a:pPr algn="just">
              <a:buAutoNum type="arabicParenR"/>
            </a:pPr>
            <a:r>
              <a:rPr lang="en-US" dirty="0">
                <a:latin typeface="Times New Roman" panose="02020603050405020304" pitchFamily="18" charset="0"/>
                <a:cs typeface="Times New Roman" panose="02020603050405020304" pitchFamily="18" charset="0"/>
              </a:rPr>
              <a:t>Normalizing Data with Document References</a:t>
            </a:r>
          </a:p>
          <a:p>
            <a:pPr algn="just">
              <a:buAutoNum type="arabicParenR"/>
            </a:pPr>
            <a:r>
              <a:rPr lang="en-US" dirty="0" err="1">
                <a:latin typeface="Times New Roman" panose="02020603050405020304" pitchFamily="18" charset="0"/>
                <a:cs typeface="Times New Roman" panose="02020603050405020304" pitchFamily="18" charset="0"/>
              </a:rPr>
              <a:t>Denormalizing</a:t>
            </a:r>
            <a:r>
              <a:rPr lang="en-US" dirty="0">
                <a:latin typeface="Times New Roman" panose="02020603050405020304" pitchFamily="18" charset="0"/>
                <a:cs typeface="Times New Roman" panose="02020603050405020304" pitchFamily="18" charset="0"/>
              </a:rPr>
              <a:t> Data with Embedded Documents.</a:t>
            </a:r>
          </a:p>
          <a:p>
            <a:pPr algn="just">
              <a:buAutoNum type="arabicParenR"/>
            </a:pPr>
            <a:r>
              <a:rPr lang="en-US" dirty="0">
                <a:latin typeface="Times New Roman" panose="02020603050405020304" pitchFamily="18" charset="0"/>
                <a:cs typeface="Times New Roman" panose="02020603050405020304" pitchFamily="18" charset="0"/>
              </a:rPr>
              <a:t>Using Capped Collections</a:t>
            </a:r>
          </a:p>
          <a:p>
            <a:pPr algn="just">
              <a:buAutoNum type="arabicParenR"/>
            </a:pPr>
            <a:r>
              <a:rPr lang="en-US" dirty="0">
                <a:latin typeface="Times New Roman" panose="02020603050405020304" pitchFamily="18" charset="0"/>
                <a:cs typeface="Times New Roman" panose="02020603050405020304" pitchFamily="18" charset="0"/>
              </a:rPr>
              <a:t>Understanding Atomic Write Operations</a:t>
            </a:r>
          </a:p>
          <a:p>
            <a:pPr algn="just">
              <a:buAutoNum type="arabicParenR"/>
            </a:pPr>
            <a:r>
              <a:rPr lang="en-US" dirty="0">
                <a:latin typeface="Times New Roman" panose="02020603050405020304" pitchFamily="18" charset="0"/>
                <a:cs typeface="Times New Roman" panose="02020603050405020304" pitchFamily="18" charset="0"/>
              </a:rPr>
              <a:t>Considering Document Growth</a:t>
            </a:r>
          </a:p>
          <a:p>
            <a:pPr algn="just">
              <a:buAutoNum type="arabicParenR"/>
            </a:pPr>
            <a:r>
              <a:rPr lang="en-US" dirty="0">
                <a:latin typeface="Times New Roman" panose="02020603050405020304" pitchFamily="18" charset="0"/>
                <a:cs typeface="Times New Roman" panose="02020603050405020304" pitchFamily="18" charset="0"/>
              </a:rPr>
              <a:t>Identifying Indexing, Sharding, and Replication Opportunities</a:t>
            </a:r>
          </a:p>
          <a:p>
            <a:pPr algn="just">
              <a:buAutoNum type="arabicParenR"/>
            </a:pPr>
            <a:r>
              <a:rPr lang="en-US" dirty="0">
                <a:latin typeface="Times New Roman" panose="02020603050405020304" pitchFamily="18" charset="0"/>
                <a:cs typeface="Times New Roman" panose="02020603050405020304" pitchFamily="18" charset="0"/>
              </a:rPr>
              <a:t>Deciding on Data Life Cycles</a:t>
            </a:r>
          </a:p>
        </p:txBody>
      </p:sp>
    </p:spTree>
    <p:extLst>
      <p:ext uri="{BB962C8B-B14F-4D97-AF65-F5344CB8AC3E}">
        <p14:creationId xmlns:p14="http://schemas.microsoft.com/office/powerpoint/2010/main" val="2431070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35974" y="3048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Building the MongoDB Environment</a:t>
            </a:r>
          </a:p>
        </p:txBody>
      </p:sp>
      <p:sp>
        <p:nvSpPr>
          <p:cNvPr id="5" name="Content Placeholder 4">
            <a:extLst>
              <a:ext uri="{FF2B5EF4-FFF2-40B4-BE49-F238E27FC236}">
                <a16:creationId xmlns:a16="http://schemas.microsoft.com/office/drawing/2014/main" id="{7872C129-97AF-D31B-34BA-8DFCA82C4B5E}"/>
              </a:ext>
            </a:extLst>
          </p:cNvPr>
          <p:cNvSpPr>
            <a:spLocks noGrp="1"/>
          </p:cNvSpPr>
          <p:nvPr>
            <p:ph idx="1"/>
          </p:nvPr>
        </p:nvSpPr>
        <p:spPr>
          <a:xfrm>
            <a:off x="110613" y="1543050"/>
            <a:ext cx="8937523" cy="4457700"/>
          </a:xfrm>
        </p:spPr>
        <p:txBody>
          <a:bodyPr>
            <a:noAutofit/>
          </a:bodyPr>
          <a:lstStyle/>
          <a:p>
            <a:pPr algn="just"/>
            <a:r>
              <a:rPr lang="en-US" sz="1800" b="1" u="sng" dirty="0">
                <a:solidFill>
                  <a:srgbClr val="FF0000"/>
                </a:solidFill>
                <a:latin typeface="Times New Roman" panose="02020603050405020304" pitchFamily="18" charset="0"/>
                <a:cs typeface="Times New Roman" panose="02020603050405020304" pitchFamily="18" charset="0"/>
              </a:rPr>
              <a:t>Installing MongoDB</a:t>
            </a:r>
          </a:p>
          <a:p>
            <a:pPr algn="just"/>
            <a:r>
              <a:rPr lang="en-US" sz="1650" dirty="0">
                <a:latin typeface="Times New Roman" panose="02020603050405020304" pitchFamily="18" charset="0"/>
                <a:cs typeface="Times New Roman" panose="02020603050405020304" pitchFamily="18" charset="0"/>
              </a:rPr>
              <a:t>The first step in getting MongoDB implemented into your Node.js environment is installing the MongoDB server. </a:t>
            </a:r>
          </a:p>
          <a:p>
            <a:pPr algn="just"/>
            <a:r>
              <a:rPr lang="en-US" sz="1650" dirty="0">
                <a:latin typeface="Times New Roman" panose="02020603050405020304" pitchFamily="18" charset="0"/>
                <a:cs typeface="Times New Roman" panose="02020603050405020304" pitchFamily="18" charset="0"/>
              </a:rPr>
              <a:t>There is a version of MongoDB for each of the major platforms, including Linux, Windows, Solaris, and OS X. </a:t>
            </a:r>
          </a:p>
          <a:p>
            <a:pPr algn="just"/>
            <a:r>
              <a:rPr lang="en-US" sz="1650" dirty="0">
                <a:latin typeface="Times New Roman" panose="02020603050405020304" pitchFamily="18" charset="0"/>
                <a:cs typeface="Times New Roman" panose="02020603050405020304" pitchFamily="18" charset="0"/>
              </a:rPr>
              <a:t>There is also an enterprise version available for the Red Hat, </a:t>
            </a:r>
            <a:r>
              <a:rPr lang="en-US" sz="1650" dirty="0" err="1">
                <a:latin typeface="Times New Roman" panose="02020603050405020304" pitchFamily="18" charset="0"/>
                <a:cs typeface="Times New Roman" panose="02020603050405020304" pitchFamily="18" charset="0"/>
              </a:rPr>
              <a:t>SuSE</a:t>
            </a:r>
            <a:r>
              <a:rPr lang="en-US" sz="1650" dirty="0">
                <a:latin typeface="Times New Roman" panose="02020603050405020304" pitchFamily="18" charset="0"/>
                <a:cs typeface="Times New Roman" panose="02020603050405020304" pitchFamily="18" charset="0"/>
              </a:rPr>
              <a:t>, Ubuntu, and Amazon Linux distributions. </a:t>
            </a:r>
          </a:p>
          <a:p>
            <a:pPr algn="just"/>
            <a:r>
              <a:rPr lang="en-US" sz="1650" dirty="0">
                <a:latin typeface="Times New Roman" panose="02020603050405020304" pitchFamily="18" charset="0"/>
                <a:cs typeface="Times New Roman" panose="02020603050405020304" pitchFamily="18" charset="0"/>
              </a:rPr>
              <a:t>Before continuing, go to the MongoDB website at </a:t>
            </a:r>
            <a:r>
              <a:rPr lang="en-US" sz="1650" dirty="0">
                <a:solidFill>
                  <a:srgbClr val="FF0000"/>
                </a:solidFill>
                <a:latin typeface="Times New Roman" panose="02020603050405020304" pitchFamily="18" charset="0"/>
                <a:cs typeface="Times New Roman" panose="02020603050405020304" pitchFamily="18" charset="0"/>
              </a:rPr>
              <a:t>http://docs.mongodb.org/manual/installation/</a:t>
            </a:r>
            <a:r>
              <a:rPr lang="en-US" sz="1650" dirty="0">
                <a:latin typeface="Times New Roman" panose="02020603050405020304" pitchFamily="18" charset="0"/>
                <a:cs typeface="Times New Roman" panose="02020603050405020304" pitchFamily="18" charset="0"/>
              </a:rPr>
              <a:t>. Follow the links and instructions to download and install MongoDB in your environment:</a:t>
            </a:r>
          </a:p>
          <a:p>
            <a:pPr algn="just"/>
            <a:r>
              <a:rPr lang="en-US" sz="1650" dirty="0">
                <a:latin typeface="Times New Roman" panose="02020603050405020304" pitchFamily="18" charset="0"/>
                <a:cs typeface="Times New Roman" panose="02020603050405020304" pitchFamily="18" charset="0"/>
              </a:rPr>
              <a:t>As part of the </a:t>
            </a:r>
            <a:r>
              <a:rPr lang="en-US" sz="1650" dirty="0">
                <a:solidFill>
                  <a:srgbClr val="FF0000"/>
                </a:solidFill>
                <a:latin typeface="Times New Roman" panose="02020603050405020304" pitchFamily="18" charset="0"/>
                <a:cs typeface="Times New Roman" panose="02020603050405020304" pitchFamily="18" charset="0"/>
              </a:rPr>
              <a:t>installation and setup process</a:t>
            </a:r>
            <a:r>
              <a:rPr lang="en-US" sz="1650" dirty="0">
                <a:latin typeface="Times New Roman" panose="02020603050405020304" pitchFamily="18" charset="0"/>
                <a:cs typeface="Times New Roman" panose="02020603050405020304" pitchFamily="18" charset="0"/>
              </a:rPr>
              <a:t>, perform the following steps:</a:t>
            </a:r>
          </a:p>
          <a:p>
            <a:pPr algn="just"/>
            <a:r>
              <a:rPr lang="en-US" sz="1650" dirty="0">
                <a:latin typeface="Times New Roman" panose="02020603050405020304" pitchFamily="18" charset="0"/>
                <a:cs typeface="Times New Roman" panose="02020603050405020304" pitchFamily="18" charset="0"/>
              </a:rPr>
              <a:t>1. Download and extract the MongoDB files.</a:t>
            </a:r>
          </a:p>
          <a:p>
            <a:pPr algn="just"/>
            <a:r>
              <a:rPr lang="en-US" sz="1650" dirty="0">
                <a:latin typeface="Times New Roman" panose="02020603050405020304" pitchFamily="18" charset="0"/>
                <a:cs typeface="Times New Roman" panose="02020603050405020304" pitchFamily="18" charset="0"/>
              </a:rPr>
              <a:t>2. Add the &lt;</a:t>
            </a:r>
            <a:r>
              <a:rPr lang="en-US" sz="1650" dirty="0" err="1">
                <a:latin typeface="Times New Roman" panose="02020603050405020304" pitchFamily="18" charset="0"/>
                <a:cs typeface="Times New Roman" panose="02020603050405020304" pitchFamily="18" charset="0"/>
              </a:rPr>
              <a:t>mongo_install_location</a:t>
            </a:r>
            <a:r>
              <a:rPr lang="en-US" sz="1650" dirty="0">
                <a:latin typeface="Times New Roman" panose="02020603050405020304" pitchFamily="18" charset="0"/>
                <a:cs typeface="Times New Roman" panose="02020603050405020304" pitchFamily="18" charset="0"/>
              </a:rPr>
              <a:t>&gt;/bin to your system path.</a:t>
            </a:r>
          </a:p>
          <a:p>
            <a:pPr algn="just"/>
            <a:r>
              <a:rPr lang="en-US" sz="1650" dirty="0">
                <a:latin typeface="Times New Roman" panose="02020603050405020304" pitchFamily="18" charset="0"/>
                <a:cs typeface="Times New Roman" panose="02020603050405020304" pitchFamily="18" charset="0"/>
              </a:rPr>
              <a:t>3. Create a data files directory: &lt;</a:t>
            </a:r>
            <a:r>
              <a:rPr lang="en-US" sz="1650" dirty="0" err="1">
                <a:latin typeface="Times New Roman" panose="02020603050405020304" pitchFamily="18" charset="0"/>
                <a:cs typeface="Times New Roman" panose="02020603050405020304" pitchFamily="18" charset="0"/>
              </a:rPr>
              <a:t>mongo_data_location</a:t>
            </a:r>
            <a:r>
              <a:rPr lang="en-US" sz="1650" dirty="0">
                <a:latin typeface="Times New Roman" panose="02020603050405020304" pitchFamily="18" charset="0"/>
                <a:cs typeface="Times New Roman" panose="02020603050405020304" pitchFamily="18" charset="0"/>
              </a:rPr>
              <a:t>&gt;/data/db.</a:t>
            </a:r>
          </a:p>
          <a:p>
            <a:pPr algn="just"/>
            <a:r>
              <a:rPr lang="en-US" sz="1650" dirty="0">
                <a:latin typeface="Times New Roman" panose="02020603050405020304" pitchFamily="18" charset="0"/>
                <a:cs typeface="Times New Roman" panose="02020603050405020304" pitchFamily="18" charset="0"/>
              </a:rPr>
              <a:t>4. Start MongoDB using the following command from the console prompt:</a:t>
            </a:r>
          </a:p>
          <a:p>
            <a:pPr marL="0" indent="0" algn="just">
              <a:buNone/>
            </a:pPr>
            <a:r>
              <a:rPr lang="en-US" sz="1650" dirty="0">
                <a:latin typeface="Times New Roman" panose="02020603050405020304" pitchFamily="18" charset="0"/>
                <a:cs typeface="Times New Roman" panose="02020603050405020304" pitchFamily="18" charset="0"/>
              </a:rPr>
              <a:t>      </a:t>
            </a:r>
            <a:r>
              <a:rPr lang="en-US" sz="1650" dirty="0" err="1">
                <a:solidFill>
                  <a:srgbClr val="FF0000"/>
                </a:solidFill>
                <a:latin typeface="Times New Roman" panose="02020603050405020304" pitchFamily="18" charset="0"/>
                <a:cs typeface="Times New Roman" panose="02020603050405020304" pitchFamily="18" charset="0"/>
              </a:rPr>
              <a:t>mongod</a:t>
            </a:r>
            <a:r>
              <a:rPr lang="en-US" sz="1650" dirty="0">
                <a:solidFill>
                  <a:srgbClr val="FF0000"/>
                </a:solidFill>
                <a:latin typeface="Times New Roman" panose="02020603050405020304" pitchFamily="18" charset="0"/>
                <a:cs typeface="Times New Roman" panose="02020603050405020304" pitchFamily="18" charset="0"/>
              </a:rPr>
              <a:t> –</a:t>
            </a:r>
            <a:r>
              <a:rPr lang="en-US" sz="1650" dirty="0" err="1">
                <a:solidFill>
                  <a:srgbClr val="FF0000"/>
                </a:solidFill>
                <a:latin typeface="Times New Roman" panose="02020603050405020304" pitchFamily="18" charset="0"/>
                <a:cs typeface="Times New Roman" panose="02020603050405020304" pitchFamily="18" charset="0"/>
              </a:rPr>
              <a:t>dbpath</a:t>
            </a:r>
            <a:r>
              <a:rPr lang="en-US" sz="1650" dirty="0">
                <a:solidFill>
                  <a:srgbClr val="FF0000"/>
                </a:solidFill>
                <a:latin typeface="Times New Roman" panose="02020603050405020304" pitchFamily="18" charset="0"/>
                <a:cs typeface="Times New Roman" panose="02020603050405020304" pitchFamily="18" charset="0"/>
              </a:rPr>
              <a:t> &lt;</a:t>
            </a:r>
            <a:r>
              <a:rPr lang="en-US" sz="1650" dirty="0" err="1">
                <a:solidFill>
                  <a:srgbClr val="FF0000"/>
                </a:solidFill>
                <a:latin typeface="Times New Roman" panose="02020603050405020304" pitchFamily="18" charset="0"/>
                <a:cs typeface="Times New Roman" panose="02020603050405020304" pitchFamily="18" charset="0"/>
              </a:rPr>
              <a:t>mongo_data_location</a:t>
            </a:r>
            <a:r>
              <a:rPr lang="en-US" sz="1650" dirty="0">
                <a:solidFill>
                  <a:srgbClr val="FF0000"/>
                </a:solidFill>
                <a:latin typeface="Times New Roman" panose="02020603050405020304" pitchFamily="18" charset="0"/>
                <a:cs typeface="Times New Roman" panose="02020603050405020304" pitchFamily="18" charset="0"/>
              </a:rPr>
              <a:t>&gt;/data/</a:t>
            </a:r>
            <a:r>
              <a:rPr lang="en-US" sz="1650" dirty="0" err="1">
                <a:solidFill>
                  <a:srgbClr val="FF0000"/>
                </a:solidFill>
                <a:latin typeface="Times New Roman" panose="02020603050405020304" pitchFamily="18" charset="0"/>
                <a:cs typeface="Times New Roman" panose="02020603050405020304" pitchFamily="18" charset="0"/>
              </a:rPr>
              <a:t>db</a:t>
            </a:r>
            <a:endParaRPr lang="en-US" sz="165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446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92252" y="4572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Installing MongoDB</a:t>
            </a:r>
          </a:p>
        </p:txBody>
      </p:sp>
      <p:sp>
        <p:nvSpPr>
          <p:cNvPr id="3" name="Content Placeholder 2">
            <a:extLst>
              <a:ext uri="{FF2B5EF4-FFF2-40B4-BE49-F238E27FC236}">
                <a16:creationId xmlns:a16="http://schemas.microsoft.com/office/drawing/2014/main" id="{E9951A78-E845-BA22-8951-ED31F93C6031}"/>
              </a:ext>
            </a:extLst>
          </p:cNvPr>
          <p:cNvSpPr>
            <a:spLocks noGrp="1"/>
          </p:cNvSpPr>
          <p:nvPr>
            <p:ph idx="1"/>
          </p:nvPr>
        </p:nvSpPr>
        <p:spPr>
          <a:xfrm>
            <a:off x="3355258" y="2405830"/>
            <a:ext cx="5160092" cy="3084142"/>
          </a:xfrm>
        </p:spPr>
        <p:txBody>
          <a:bodyPr/>
          <a:lstStyle/>
          <a:p>
            <a:pPr marL="0" indent="0">
              <a:buNone/>
            </a:pPr>
            <a:endParaRPr lang="en-US" dirty="0"/>
          </a:p>
        </p:txBody>
      </p:sp>
      <p:pic>
        <p:nvPicPr>
          <p:cNvPr id="6" name="Picture 5">
            <a:extLst>
              <a:ext uri="{FF2B5EF4-FFF2-40B4-BE49-F238E27FC236}">
                <a16:creationId xmlns:a16="http://schemas.microsoft.com/office/drawing/2014/main" id="{49F57B23-F6C5-E43A-BE91-00B88B236578}"/>
              </a:ext>
            </a:extLst>
          </p:cNvPr>
          <p:cNvPicPr>
            <a:picLocks noChangeAspect="1"/>
          </p:cNvPicPr>
          <p:nvPr/>
        </p:nvPicPr>
        <p:blipFill>
          <a:blip r:embed="rId2"/>
          <a:stretch>
            <a:fillRect/>
          </a:stretch>
        </p:blipFill>
        <p:spPr>
          <a:xfrm>
            <a:off x="280220" y="1550885"/>
            <a:ext cx="8421330" cy="4371068"/>
          </a:xfrm>
          <a:prstGeom prst="rect">
            <a:avLst/>
          </a:prstGeom>
        </p:spPr>
      </p:pic>
    </p:spTree>
    <p:extLst>
      <p:ext uri="{BB962C8B-B14F-4D97-AF65-F5344CB8AC3E}">
        <p14:creationId xmlns:p14="http://schemas.microsoft.com/office/powerpoint/2010/main" val="1011298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331297" y="4572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Installing MongoDB</a:t>
            </a:r>
          </a:p>
        </p:txBody>
      </p:sp>
      <p:pic>
        <p:nvPicPr>
          <p:cNvPr id="3" name="Content Placeholder 2" descr="A screenshot of a computer&#10;&#10;Description automatically generated">
            <a:extLst>
              <a:ext uri="{FF2B5EF4-FFF2-40B4-BE49-F238E27FC236}">
                <a16:creationId xmlns:a16="http://schemas.microsoft.com/office/drawing/2014/main" id="{2D16E969-F418-0A26-1D64-C5B93EEFB4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5" y="1543050"/>
            <a:ext cx="8845820" cy="4457700"/>
          </a:xfrm>
        </p:spPr>
      </p:pic>
    </p:spTree>
    <p:extLst>
      <p:ext uri="{BB962C8B-B14F-4D97-AF65-F5344CB8AC3E}">
        <p14:creationId xmlns:p14="http://schemas.microsoft.com/office/powerpoint/2010/main" val="3173515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304800" y="3810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Installing MongoDB</a:t>
            </a:r>
          </a:p>
        </p:txBody>
      </p:sp>
      <p:pic>
        <p:nvPicPr>
          <p:cNvPr id="6" name="Content Placeholder 5" descr="A screenshot of a computer&#10;&#10;Description automatically generated">
            <a:extLst>
              <a:ext uri="{FF2B5EF4-FFF2-40B4-BE49-F238E27FC236}">
                <a16:creationId xmlns:a16="http://schemas.microsoft.com/office/drawing/2014/main" id="{2687DBC2-4ECB-2593-B056-4FF6C1F025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8426" y="1668085"/>
            <a:ext cx="7328890" cy="4122501"/>
          </a:xfrm>
        </p:spPr>
      </p:pic>
    </p:spTree>
    <p:extLst>
      <p:ext uri="{BB962C8B-B14F-4D97-AF65-F5344CB8AC3E}">
        <p14:creationId xmlns:p14="http://schemas.microsoft.com/office/powerpoint/2010/main" val="150681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28600" y="3810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Installing MongoDB</a:t>
            </a:r>
          </a:p>
        </p:txBody>
      </p:sp>
      <p:pic>
        <p:nvPicPr>
          <p:cNvPr id="7" name="Content Placeholder 6" descr="A screenshot of a computer&#10;&#10;Description automatically generated">
            <a:extLst>
              <a:ext uri="{FF2B5EF4-FFF2-40B4-BE49-F238E27FC236}">
                <a16:creationId xmlns:a16="http://schemas.microsoft.com/office/drawing/2014/main" id="{F9AEA832-970B-2E78-BB2F-1720B7FD37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627" y="1578233"/>
            <a:ext cx="6607277" cy="3911740"/>
          </a:xfrm>
        </p:spPr>
      </p:pic>
    </p:spTree>
    <p:extLst>
      <p:ext uri="{BB962C8B-B14F-4D97-AF65-F5344CB8AC3E}">
        <p14:creationId xmlns:p14="http://schemas.microsoft.com/office/powerpoint/2010/main" val="40275353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304800" y="457200"/>
            <a:ext cx="8686800" cy="293969"/>
          </a:xfrm>
        </p:spPr>
        <p:txBody>
          <a:bodyPr>
            <a:noAutofit/>
          </a:bodyPr>
          <a:lstStyle/>
          <a:p>
            <a:r>
              <a:rPr lang="en-US" sz="2700" b="0" dirty="0">
                <a:solidFill>
                  <a:srgbClr val="231F20"/>
                </a:solidFill>
                <a:latin typeface="Times New Roman" panose="02020603050405020304" pitchFamily="18" charset="0"/>
                <a:cs typeface="Times New Roman" panose="02020603050405020304" pitchFamily="18" charset="0"/>
              </a:rPr>
              <a:t>Installing MongoDB</a:t>
            </a:r>
          </a:p>
        </p:txBody>
      </p:sp>
      <p:pic>
        <p:nvPicPr>
          <p:cNvPr id="6" name="Content Placeholder 5">
            <a:extLst>
              <a:ext uri="{FF2B5EF4-FFF2-40B4-BE49-F238E27FC236}">
                <a16:creationId xmlns:a16="http://schemas.microsoft.com/office/drawing/2014/main" id="{B8926DF3-AF7B-409D-F626-F3B19EA9AF95}"/>
              </a:ext>
            </a:extLst>
          </p:cNvPr>
          <p:cNvPicPr>
            <a:picLocks noGrp="1" noChangeAspect="1"/>
          </p:cNvPicPr>
          <p:nvPr>
            <p:ph idx="1"/>
          </p:nvPr>
        </p:nvPicPr>
        <p:blipFill>
          <a:blip r:embed="rId2"/>
          <a:stretch>
            <a:fillRect/>
          </a:stretch>
        </p:blipFill>
        <p:spPr>
          <a:xfrm>
            <a:off x="604684" y="1503594"/>
            <a:ext cx="7204586" cy="3579069"/>
          </a:xfrm>
        </p:spPr>
      </p:pic>
    </p:spTree>
    <p:extLst>
      <p:ext uri="{BB962C8B-B14F-4D97-AF65-F5344CB8AC3E}">
        <p14:creationId xmlns:p14="http://schemas.microsoft.com/office/powerpoint/2010/main" val="521038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152400" y="457200"/>
            <a:ext cx="8635181" cy="375086"/>
          </a:xfrm>
        </p:spPr>
        <p:txBody>
          <a:bodyPr>
            <a:noAutofit/>
          </a:bodyPr>
          <a:lstStyle/>
          <a:p>
            <a:pPr algn="just"/>
            <a:r>
              <a:rPr lang="en-US" sz="2700" dirty="0"/>
              <a:t>Understanding NoSQL and MongoDB</a:t>
            </a:r>
          </a:p>
        </p:txBody>
      </p:sp>
      <p:sp>
        <p:nvSpPr>
          <p:cNvPr id="5" name="Content Placeholder 4">
            <a:extLst>
              <a:ext uri="{FF2B5EF4-FFF2-40B4-BE49-F238E27FC236}">
                <a16:creationId xmlns:a16="http://schemas.microsoft.com/office/drawing/2014/main" id="{60E9C366-1FF7-C61F-9ACA-F5DB1F25F5F8}"/>
              </a:ext>
            </a:extLst>
          </p:cNvPr>
          <p:cNvSpPr>
            <a:spLocks noGrp="1"/>
          </p:cNvSpPr>
          <p:nvPr>
            <p:ph idx="1"/>
          </p:nvPr>
        </p:nvSpPr>
        <p:spPr>
          <a:xfrm>
            <a:off x="250723" y="1594670"/>
            <a:ext cx="8834284" cy="4269658"/>
          </a:xfrm>
        </p:spPr>
        <p:txBody>
          <a:bodyPr>
            <a:normAutofit fontScale="70000" lnSpcReduction="20000"/>
          </a:bodyPr>
          <a:lstStyle/>
          <a:p>
            <a:pPr algn="just"/>
            <a:r>
              <a:rPr lang="en-US" dirty="0">
                <a:latin typeface="Times New Roman" panose="02020603050405020304" pitchFamily="18" charset="0"/>
                <a:cs typeface="Times New Roman" panose="02020603050405020304" pitchFamily="18" charset="0"/>
              </a:rPr>
              <a:t>At the core of most large-scale web applications and services is a high-performance </a:t>
            </a:r>
            <a:r>
              <a:rPr lang="en-US" dirty="0">
                <a:solidFill>
                  <a:srgbClr val="FF0000"/>
                </a:solidFill>
                <a:latin typeface="Times New Roman" panose="02020603050405020304" pitchFamily="18" charset="0"/>
                <a:cs typeface="Times New Roman" panose="02020603050405020304" pitchFamily="18" charset="0"/>
              </a:rPr>
              <a:t>data storage</a:t>
            </a:r>
            <a:r>
              <a:rPr lang="en-US" dirty="0">
                <a:latin typeface="Times New Roman" panose="02020603050405020304" pitchFamily="18" charset="0"/>
                <a:cs typeface="Times New Roman" panose="02020603050405020304" pitchFamily="18" charset="0"/>
              </a:rPr>
              <a:t> solution.</a:t>
            </a:r>
          </a:p>
          <a:p>
            <a:pPr algn="just"/>
            <a:r>
              <a:rPr lang="en-US" dirty="0">
                <a:latin typeface="Times New Roman" panose="02020603050405020304" pitchFamily="18" charset="0"/>
                <a:cs typeface="Times New Roman" panose="02020603050405020304" pitchFamily="18" charset="0"/>
              </a:rPr>
              <a:t> The </a:t>
            </a:r>
            <a:r>
              <a:rPr lang="en-US" dirty="0">
                <a:solidFill>
                  <a:srgbClr val="FF0000"/>
                </a:solidFill>
                <a:latin typeface="Times New Roman" panose="02020603050405020304" pitchFamily="18" charset="0"/>
                <a:cs typeface="Times New Roman" panose="02020603050405020304" pitchFamily="18" charset="0"/>
              </a:rPr>
              <a:t>backend data store </a:t>
            </a:r>
            <a:r>
              <a:rPr lang="en-US" dirty="0">
                <a:latin typeface="Times New Roman" panose="02020603050405020304" pitchFamily="18" charset="0"/>
                <a:cs typeface="Times New Roman" panose="02020603050405020304" pitchFamily="18" charset="0"/>
              </a:rPr>
              <a:t>is responsible for storing everything from user account information to shopping cart items to blog and comment data.</a:t>
            </a:r>
          </a:p>
          <a:p>
            <a:pPr algn="just"/>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Good web applications must store and retrieve data with accuracy, speed, and reliability. </a:t>
            </a:r>
          </a:p>
          <a:p>
            <a:pPr algn="just"/>
            <a:r>
              <a:rPr lang="en-US" dirty="0">
                <a:latin typeface="Times New Roman" panose="02020603050405020304" pitchFamily="18" charset="0"/>
                <a:cs typeface="Times New Roman" panose="02020603050405020304" pitchFamily="18" charset="0"/>
              </a:rPr>
              <a:t>Therefore, the data storage mechanism you choose must perform at a level that satisfies user demand.</a:t>
            </a:r>
          </a:p>
          <a:p>
            <a:pPr algn="just"/>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three most common </a:t>
            </a:r>
            <a:r>
              <a:rPr lang="en-US" dirty="0">
                <a:latin typeface="Times New Roman" panose="02020603050405020304" pitchFamily="18" charset="0"/>
                <a:cs typeface="Times New Roman" panose="02020603050405020304" pitchFamily="18" charset="0"/>
              </a:rPr>
              <a:t>are direct file system storage in </a:t>
            </a:r>
          </a:p>
          <a:p>
            <a:pPr algn="just"/>
            <a:r>
              <a:rPr lang="en-US" dirty="0">
                <a:solidFill>
                  <a:srgbClr val="FF0000"/>
                </a:solidFill>
                <a:latin typeface="Times New Roman" panose="02020603050405020304" pitchFamily="18" charset="0"/>
                <a:cs typeface="Times New Roman" panose="02020603050405020304" pitchFamily="18" charset="0"/>
              </a:rPr>
              <a:t>files, </a:t>
            </a:r>
          </a:p>
          <a:p>
            <a:pPr algn="just"/>
            <a:r>
              <a:rPr lang="en-US" dirty="0">
                <a:solidFill>
                  <a:srgbClr val="FF0000"/>
                </a:solidFill>
                <a:latin typeface="Times New Roman" panose="02020603050405020304" pitchFamily="18" charset="0"/>
                <a:cs typeface="Times New Roman" panose="02020603050405020304" pitchFamily="18" charset="0"/>
              </a:rPr>
              <a:t>Relational databases, </a:t>
            </a:r>
          </a:p>
          <a:p>
            <a:pPr algn="just"/>
            <a:r>
              <a:rPr lang="en-US" dirty="0">
                <a:solidFill>
                  <a:srgbClr val="FF0000"/>
                </a:solidFill>
                <a:latin typeface="Times New Roman" panose="02020603050405020304" pitchFamily="18" charset="0"/>
                <a:cs typeface="Times New Roman" panose="02020603050405020304" pitchFamily="18" charset="0"/>
              </a:rPr>
              <a:t>and NoSQL databases.</a:t>
            </a:r>
          </a:p>
        </p:txBody>
      </p:sp>
    </p:spTree>
    <p:extLst>
      <p:ext uri="{BB962C8B-B14F-4D97-AF65-F5344CB8AC3E}">
        <p14:creationId xmlns:p14="http://schemas.microsoft.com/office/powerpoint/2010/main" val="3016573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361336" y="457200"/>
            <a:ext cx="8686800" cy="293969"/>
          </a:xfrm>
        </p:spPr>
        <p:txBody>
          <a:bodyPr>
            <a:noAutofit/>
          </a:bodyPr>
          <a:lstStyle/>
          <a:p>
            <a:pPr algn="just"/>
            <a:r>
              <a:rPr lang="en-US" sz="2700" dirty="0">
                <a:latin typeface="Times New Roman" panose="02020603050405020304" pitchFamily="18" charset="0"/>
                <a:cs typeface="Times New Roman" panose="02020603050405020304" pitchFamily="18" charset="0"/>
              </a:rPr>
              <a:t>Accessing MongoDB from the Shell </a:t>
            </a:r>
            <a:r>
              <a:rPr lang="en-US" sz="2700" dirty="0" smtClean="0">
                <a:latin typeface="Times New Roman" panose="02020603050405020304" pitchFamily="18" charset="0"/>
                <a:cs typeface="Times New Roman" panose="02020603050405020304" pitchFamily="18" charset="0"/>
              </a:rPr>
              <a:t>Client/</a:t>
            </a:r>
            <a:r>
              <a:rPr lang="en-US" sz="2700" dirty="0" err="1" smtClean="0">
                <a:latin typeface="Times New Roman" panose="02020603050405020304" pitchFamily="18" charset="0"/>
                <a:cs typeface="Times New Roman" panose="02020603050405020304" pitchFamily="18" charset="0"/>
              </a:rPr>
              <a:t>Mongosh</a:t>
            </a:r>
            <a:endParaRPr lang="en-US" sz="27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872C129-97AF-D31B-34BA-8DFCA82C4B5E}"/>
              </a:ext>
            </a:extLst>
          </p:cNvPr>
          <p:cNvSpPr>
            <a:spLocks noGrp="1"/>
          </p:cNvSpPr>
          <p:nvPr>
            <p:ph idx="1"/>
          </p:nvPr>
        </p:nvSpPr>
        <p:spPr>
          <a:xfrm>
            <a:off x="132736" y="1321824"/>
            <a:ext cx="8915400" cy="4678926"/>
          </a:xfrm>
        </p:spPr>
        <p:txBody>
          <a:bodyPr>
            <a:noAutofit/>
          </a:bodyPr>
          <a:lstStyle/>
          <a:p>
            <a:pPr algn="just"/>
            <a:r>
              <a:rPr lang="en-US" sz="1500" dirty="0">
                <a:solidFill>
                  <a:srgbClr val="231F20"/>
                </a:solidFill>
                <a:latin typeface="Times New Roman" panose="02020603050405020304" pitchFamily="18" charset="0"/>
                <a:cs typeface="Times New Roman" panose="02020603050405020304" pitchFamily="18" charset="0"/>
              </a:rPr>
              <a:t>Once you have installed, configured, and started MongoDB, you can access it through the MongoDB shell. </a:t>
            </a:r>
          </a:p>
          <a:p>
            <a:pPr algn="just"/>
            <a:r>
              <a:rPr lang="en-US" sz="1500" dirty="0">
                <a:solidFill>
                  <a:srgbClr val="231F20"/>
                </a:solidFill>
                <a:latin typeface="Times New Roman" panose="02020603050405020304" pitchFamily="18" charset="0"/>
                <a:cs typeface="Times New Roman" panose="02020603050405020304" pitchFamily="18" charset="0"/>
              </a:rPr>
              <a:t>The MongoDB shell is an interactive shell provided with MongoDB that allows you to access, configure, and administer MongoDB databases, users, and much more. You use the shell for everything from setting up user accounts to creating databases to querying the contents of the database.</a:t>
            </a:r>
          </a:p>
          <a:p>
            <a:pPr algn="just"/>
            <a:r>
              <a:rPr lang="en-US" sz="1500" dirty="0">
                <a:solidFill>
                  <a:srgbClr val="231F20"/>
                </a:solidFill>
                <a:latin typeface="Times New Roman" panose="02020603050405020304" pitchFamily="18" charset="0"/>
                <a:cs typeface="Times New Roman" panose="02020603050405020304" pitchFamily="18" charset="0"/>
              </a:rPr>
              <a:t>To start the MongoDB shell, first make sure that </a:t>
            </a:r>
            <a:r>
              <a:rPr lang="en-US" sz="1500" dirty="0" err="1">
                <a:solidFill>
                  <a:srgbClr val="231F20"/>
                </a:solidFill>
                <a:latin typeface="Times New Roman" panose="02020603050405020304" pitchFamily="18" charset="0"/>
                <a:cs typeface="Times New Roman" panose="02020603050405020304" pitchFamily="18" charset="0"/>
              </a:rPr>
              <a:t>mongod</a:t>
            </a:r>
            <a:r>
              <a:rPr lang="en-US" sz="1500" dirty="0">
                <a:solidFill>
                  <a:srgbClr val="231F20"/>
                </a:solidFill>
                <a:latin typeface="Times New Roman" panose="02020603050405020304" pitchFamily="18" charset="0"/>
                <a:cs typeface="Times New Roman" panose="02020603050405020304" pitchFamily="18" charset="0"/>
              </a:rPr>
              <a:t> is running, and then run the </a:t>
            </a:r>
            <a:r>
              <a:rPr lang="en-US" sz="1500" dirty="0" err="1">
                <a:solidFill>
                  <a:srgbClr val="231F20"/>
                </a:solidFill>
                <a:latin typeface="Times New Roman" panose="02020603050405020304" pitchFamily="18" charset="0"/>
                <a:cs typeface="Times New Roman" panose="02020603050405020304" pitchFamily="18" charset="0"/>
              </a:rPr>
              <a:t>mongod</a:t>
            </a:r>
            <a:r>
              <a:rPr lang="en-US" sz="1500" dirty="0">
                <a:solidFill>
                  <a:srgbClr val="231F20"/>
                </a:solidFill>
                <a:latin typeface="Times New Roman" panose="02020603050405020304" pitchFamily="18" charset="0"/>
                <a:cs typeface="Times New Roman" panose="02020603050405020304" pitchFamily="18" charset="0"/>
              </a:rPr>
              <a:t> command, then execute the </a:t>
            </a:r>
            <a:r>
              <a:rPr lang="en-US" sz="1500" b="1" dirty="0" err="1">
                <a:solidFill>
                  <a:srgbClr val="231F20"/>
                </a:solidFill>
                <a:latin typeface="Times New Roman" panose="02020603050405020304" pitchFamily="18" charset="0"/>
                <a:cs typeface="Times New Roman" panose="02020603050405020304" pitchFamily="18" charset="0"/>
              </a:rPr>
              <a:t>mongosh</a:t>
            </a:r>
            <a:r>
              <a:rPr lang="en-US" sz="1500" dirty="0">
                <a:solidFill>
                  <a:srgbClr val="231F20"/>
                </a:solidFill>
                <a:latin typeface="Times New Roman" panose="02020603050405020304" pitchFamily="18" charset="0"/>
                <a:cs typeface="Times New Roman" panose="02020603050405020304" pitchFamily="18" charset="0"/>
              </a:rPr>
              <a:t> command from the console prompt. </a:t>
            </a:r>
          </a:p>
          <a:p>
            <a:pPr algn="just"/>
            <a:r>
              <a:rPr lang="en-US" sz="1500" dirty="0">
                <a:latin typeface="Times New Roman" panose="02020603050405020304" pitchFamily="18" charset="0"/>
                <a:ea typeface="Calibri" panose="020F0502020204030204" pitchFamily="34" charset="0"/>
                <a:cs typeface="Times New Roman" panose="02020603050405020304" pitchFamily="18" charset="0"/>
              </a:rPr>
              <a:t>Current </a:t>
            </a:r>
            <a:r>
              <a:rPr lang="en-US" sz="1500" dirty="0" err="1">
                <a:latin typeface="Times New Roman" panose="02020603050405020304" pitchFamily="18" charset="0"/>
                <a:ea typeface="Calibri" panose="020F0502020204030204" pitchFamily="34" charset="0"/>
                <a:cs typeface="Times New Roman" panose="02020603050405020304" pitchFamily="18" charset="0"/>
              </a:rPr>
              <a:t>Mongosh</a:t>
            </a:r>
            <a:r>
              <a:rPr lang="en-US" sz="1500" dirty="0">
                <a:latin typeface="Times New Roman" panose="02020603050405020304" pitchFamily="18" charset="0"/>
                <a:ea typeface="Calibri" panose="020F0502020204030204" pitchFamily="34" charset="0"/>
                <a:cs typeface="Times New Roman" panose="02020603050405020304" pitchFamily="18" charset="0"/>
              </a:rPr>
              <a:t> Log ID: 66f252c9808c7f3e6bc73bf7</a:t>
            </a:r>
          </a:p>
          <a:p>
            <a:pPr marL="0" algn="just">
              <a:lnSpc>
                <a:spcPct val="115000"/>
              </a:lnSpc>
              <a:spcBef>
                <a:spcPts val="0"/>
              </a:spcBef>
              <a:spcAft>
                <a:spcPts val="0"/>
              </a:spcAft>
            </a:pPr>
            <a:r>
              <a:rPr lang="en-US" sz="1500" dirty="0">
                <a:latin typeface="Times New Roman" panose="02020603050405020304" pitchFamily="18" charset="0"/>
                <a:ea typeface="Calibri" panose="020F0502020204030204" pitchFamily="34" charset="0"/>
                <a:cs typeface="Times New Roman" panose="02020603050405020304" pitchFamily="18" charset="0"/>
              </a:rPr>
              <a:t>Connecting to:</a:t>
            </a:r>
          </a:p>
          <a:p>
            <a:pPr marL="0" indent="0" algn="just">
              <a:lnSpc>
                <a:spcPct val="115000"/>
              </a:lnSpc>
              <a:spcBef>
                <a:spcPts val="0"/>
              </a:spcBef>
              <a:spcAft>
                <a:spcPts val="0"/>
              </a:spcAft>
              <a:buNone/>
            </a:pP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a:latin typeface="Times New Roman" panose="02020603050405020304" pitchFamily="18" charset="0"/>
                <a:ea typeface="Calibri" panose="020F0502020204030204" pitchFamily="34" charset="0"/>
                <a:cs typeface="Times New Roman" panose="02020603050405020304" pitchFamily="18" charset="0"/>
              </a:rPr>
              <a:t>mongodb://127.0.0.1:27017/?directConnection=true&amp;serverSelectionTimeoutMS=2000&amp;appName=mongosh+2.3.1</a:t>
            </a:r>
          </a:p>
          <a:p>
            <a:pPr marL="0" algn="just">
              <a:lnSpc>
                <a:spcPct val="115000"/>
              </a:lnSpc>
              <a:spcBef>
                <a:spcPts val="0"/>
              </a:spcBef>
              <a:spcAft>
                <a:spcPts val="0"/>
              </a:spcAft>
            </a:pPr>
            <a:r>
              <a:rPr lang="en-US" sz="1500" dirty="0">
                <a:latin typeface="Times New Roman" panose="02020603050405020304" pitchFamily="18" charset="0"/>
                <a:ea typeface="Calibri" panose="020F0502020204030204" pitchFamily="34" charset="0"/>
                <a:cs typeface="Times New Roman" panose="02020603050405020304" pitchFamily="18" charset="0"/>
              </a:rPr>
              <a:t>Using MongoDB:          8.0.0</a:t>
            </a:r>
          </a:p>
          <a:p>
            <a:pPr marL="0" algn="just">
              <a:lnSpc>
                <a:spcPct val="115000"/>
              </a:lnSpc>
              <a:spcBef>
                <a:spcPts val="0"/>
              </a:spcBef>
              <a:spcAft>
                <a:spcPts val="0"/>
              </a:spcAft>
            </a:pPr>
            <a:r>
              <a:rPr lang="en-US" sz="1500" dirty="0">
                <a:latin typeface="Times New Roman" panose="02020603050405020304" pitchFamily="18" charset="0"/>
                <a:ea typeface="Calibri" panose="020F0502020204030204" pitchFamily="34" charset="0"/>
                <a:cs typeface="Times New Roman" panose="02020603050405020304" pitchFamily="18" charset="0"/>
              </a:rPr>
              <a:t>Using </a:t>
            </a:r>
            <a:r>
              <a:rPr lang="en-US" sz="1500" dirty="0" err="1">
                <a:latin typeface="Times New Roman" panose="02020603050405020304" pitchFamily="18" charset="0"/>
                <a:ea typeface="Calibri" panose="020F0502020204030204" pitchFamily="34" charset="0"/>
                <a:cs typeface="Times New Roman" panose="02020603050405020304" pitchFamily="18" charset="0"/>
              </a:rPr>
              <a:t>Mongosh</a:t>
            </a:r>
            <a:r>
              <a:rPr lang="en-US" sz="1500" dirty="0">
                <a:latin typeface="Times New Roman" panose="02020603050405020304" pitchFamily="18" charset="0"/>
                <a:ea typeface="Calibri" panose="020F0502020204030204" pitchFamily="34" charset="0"/>
                <a:cs typeface="Times New Roman" panose="02020603050405020304" pitchFamily="18" charset="0"/>
              </a:rPr>
              <a:t>:          2.3.1</a:t>
            </a:r>
          </a:p>
          <a:p>
            <a:pPr marL="0" algn="just">
              <a:lnSpc>
                <a:spcPct val="115000"/>
              </a:lnSpc>
              <a:spcBef>
                <a:spcPts val="0"/>
              </a:spcBef>
              <a:spcAft>
                <a:spcPts val="0"/>
              </a:spcAft>
            </a:pPr>
            <a:r>
              <a:rPr lang="en-US" sz="1500" dirty="0">
                <a:latin typeface="Times New Roman" panose="02020603050405020304" pitchFamily="18" charset="0"/>
                <a:ea typeface="Calibri" panose="020F0502020204030204" pitchFamily="34" charset="0"/>
                <a:cs typeface="Times New Roman" panose="02020603050405020304" pitchFamily="18" charset="0"/>
              </a:rPr>
              <a:t> For </a:t>
            </a:r>
            <a:r>
              <a:rPr lang="en-US" sz="1500" dirty="0" err="1">
                <a:latin typeface="Times New Roman" panose="02020603050405020304" pitchFamily="18" charset="0"/>
                <a:ea typeface="Calibri" panose="020F0502020204030204" pitchFamily="34" charset="0"/>
                <a:cs typeface="Times New Roman" panose="02020603050405020304" pitchFamily="18" charset="0"/>
              </a:rPr>
              <a:t>mongosh</a:t>
            </a:r>
            <a:r>
              <a:rPr lang="en-US" sz="1500" dirty="0">
                <a:latin typeface="Times New Roman" panose="02020603050405020304" pitchFamily="18" charset="0"/>
                <a:ea typeface="Calibri" panose="020F0502020204030204" pitchFamily="34" charset="0"/>
                <a:cs typeface="Times New Roman" panose="02020603050405020304" pitchFamily="18" charset="0"/>
              </a:rPr>
              <a:t> info see: https://www.mongodb.com/docs/mongodb-shell/</a:t>
            </a:r>
          </a:p>
          <a:p>
            <a:pPr marL="0" algn="just">
              <a:lnSpc>
                <a:spcPct val="115000"/>
              </a:lnSpc>
              <a:spcBef>
                <a:spcPts val="0"/>
              </a:spcBef>
              <a:spcAft>
                <a:spcPts val="0"/>
              </a:spcAft>
            </a:pPr>
            <a:r>
              <a:rPr lang="en-US" sz="1500" dirty="0">
                <a:latin typeface="Times New Roman" panose="02020603050405020304" pitchFamily="18" charset="0"/>
                <a:ea typeface="Calibri" panose="020F0502020204030204" pitchFamily="34" charset="0"/>
                <a:cs typeface="Times New Roman" panose="02020603050405020304" pitchFamily="18" charset="0"/>
              </a:rPr>
              <a:t> ------</a:t>
            </a:r>
          </a:p>
          <a:p>
            <a:pPr marL="0" algn="just">
              <a:lnSpc>
                <a:spcPct val="115000"/>
              </a:lnSpc>
              <a:spcBef>
                <a:spcPts val="0"/>
              </a:spcBef>
              <a:spcAft>
                <a:spcPts val="0"/>
              </a:spcAft>
            </a:pPr>
            <a:r>
              <a:rPr lang="en-US" sz="1500" dirty="0">
                <a:latin typeface="Times New Roman" panose="02020603050405020304" pitchFamily="18" charset="0"/>
                <a:ea typeface="Calibri" panose="020F0502020204030204" pitchFamily="34" charset="0"/>
                <a:cs typeface="Times New Roman" panose="02020603050405020304" pitchFamily="18" charset="0"/>
              </a:rPr>
              <a:t>------</a:t>
            </a:r>
          </a:p>
          <a:p>
            <a:pPr marL="0" algn="just">
              <a:lnSpc>
                <a:spcPct val="115000"/>
              </a:lnSpc>
              <a:spcBef>
                <a:spcPts val="0"/>
              </a:spcBef>
              <a:spcAft>
                <a:spcPts val="0"/>
              </a:spcAft>
            </a:pPr>
            <a:r>
              <a:rPr lang="en-US" sz="1500" b="1" dirty="0">
                <a:latin typeface="Times New Roman" panose="02020603050405020304" pitchFamily="18" charset="0"/>
                <a:ea typeface="Calibri" panose="020F0502020204030204" pitchFamily="34" charset="0"/>
                <a:cs typeface="Times New Roman" panose="02020603050405020304" pitchFamily="18" charset="0"/>
              </a:rPr>
              <a:t>test&gt;</a:t>
            </a:r>
          </a:p>
          <a:p>
            <a:pPr marL="0" indent="0" algn="just">
              <a:buNone/>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460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381000"/>
            <a:ext cx="8708922" cy="516194"/>
          </a:xfrm>
        </p:spPr>
        <p:txBody>
          <a:bodyPr>
            <a:noAutofit/>
          </a:bodyPr>
          <a:lstStyle/>
          <a:p>
            <a:r>
              <a:rPr lang="en-US" sz="2700" dirty="0">
                <a:latin typeface="Times New Roman" panose="02020603050405020304" pitchFamily="18" charset="0"/>
                <a:cs typeface="Times New Roman" panose="02020603050405020304" pitchFamily="18" charset="0"/>
              </a:rPr>
              <a:t>Accessing MongoDB from the Shell </a:t>
            </a:r>
            <a:r>
              <a:rPr lang="en-US" sz="2700" dirty="0" smtClean="0">
                <a:latin typeface="Times New Roman" panose="02020603050405020304" pitchFamily="18" charset="0"/>
                <a:cs typeface="Times New Roman" panose="02020603050405020304" pitchFamily="18" charset="0"/>
              </a:rPr>
              <a:t>Client/ </a:t>
            </a:r>
            <a:r>
              <a:rPr lang="en-US" sz="2700" dirty="0" err="1" smtClean="0">
                <a:latin typeface="Times New Roman" panose="02020603050405020304" pitchFamily="18" charset="0"/>
                <a:cs typeface="Times New Roman" panose="02020603050405020304" pitchFamily="18" charset="0"/>
              </a:rPr>
              <a:t>Cmd</a:t>
            </a:r>
            <a:r>
              <a:rPr lang="en-US" sz="2700" dirty="0" smtClean="0">
                <a:latin typeface="Times New Roman" panose="02020603050405020304" pitchFamily="18" charset="0"/>
                <a:cs typeface="Times New Roman" panose="02020603050405020304" pitchFamily="18" charset="0"/>
              </a:rPr>
              <a:t> prompt</a:t>
            </a:r>
            <a:endParaRPr lang="en-US" sz="27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066800"/>
            <a:ext cx="8708922" cy="4420829"/>
          </a:xfrm>
        </p:spPr>
        <p:txBody>
          <a:bodyPr>
            <a:noAutofit/>
          </a:bodyPr>
          <a:lstStyle/>
          <a:p>
            <a:r>
              <a:rPr lang="en-US" sz="1800" dirty="0"/>
              <a:t>go to the location where MongoDB installed in step 5 in your system and copy the </a:t>
            </a:r>
            <a:r>
              <a:rPr lang="en-US" sz="1800" b="1" dirty="0"/>
              <a:t>bin </a:t>
            </a:r>
            <a:r>
              <a:rPr lang="en-US" sz="1800" dirty="0"/>
              <a:t>path:</a:t>
            </a:r>
            <a:endParaRPr lang="en-IN" sz="1800" dirty="0"/>
          </a:p>
          <a:p>
            <a:pPr algn="l"/>
            <a:endParaRPr lang="en-US" b="1" i="0" u="none" strike="noStrike" baseline="0" dirty="0" smtClean="0">
              <a:solidFill>
                <a:srgbClr val="600000"/>
              </a:solidFill>
              <a:latin typeface="Times New Roman" panose="02020603050405020304" pitchFamily="18" charset="0"/>
            </a:endParaRPr>
          </a:p>
          <a:p>
            <a:pPr algn="l"/>
            <a:endParaRPr lang="en-US" b="1" i="0" u="none" strike="noStrike" baseline="0" dirty="0">
              <a:solidFill>
                <a:srgbClr val="600000"/>
              </a:solidFill>
              <a:latin typeface="Times New Roman" panose="02020603050405020304" pitchFamily="18" charset="0"/>
            </a:endParaRPr>
          </a:p>
        </p:txBody>
      </p:sp>
      <p:pic>
        <p:nvPicPr>
          <p:cNvPr id="1027" name="Picture 3" descr="install-mongodb-on-windows-using-m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63722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674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381000"/>
            <a:ext cx="8708922" cy="516194"/>
          </a:xfrm>
        </p:spPr>
        <p:txBody>
          <a:bodyPr>
            <a:noAutofit/>
          </a:bodyPr>
          <a:lstStyle/>
          <a:p>
            <a:r>
              <a:rPr lang="en-US" sz="2700" dirty="0">
                <a:latin typeface="Times New Roman" panose="02020603050405020304" pitchFamily="18" charset="0"/>
                <a:cs typeface="Times New Roman" panose="02020603050405020304" pitchFamily="18" charset="0"/>
              </a:rPr>
              <a:t>Accessing MongoDB from the Shell </a:t>
            </a:r>
            <a:r>
              <a:rPr lang="en-US" sz="2700" dirty="0" smtClean="0">
                <a:latin typeface="Times New Roman" panose="02020603050405020304" pitchFamily="18" charset="0"/>
                <a:cs typeface="Times New Roman" panose="02020603050405020304" pitchFamily="18" charset="0"/>
              </a:rPr>
              <a:t>Client/ </a:t>
            </a:r>
            <a:r>
              <a:rPr lang="en-US" sz="2700" dirty="0" err="1" smtClean="0">
                <a:latin typeface="Times New Roman" panose="02020603050405020304" pitchFamily="18" charset="0"/>
                <a:cs typeface="Times New Roman" panose="02020603050405020304" pitchFamily="18" charset="0"/>
              </a:rPr>
              <a:t>Cmd</a:t>
            </a:r>
            <a:r>
              <a:rPr lang="en-US" sz="2700" dirty="0" smtClean="0">
                <a:latin typeface="Times New Roman" panose="02020603050405020304" pitchFamily="18" charset="0"/>
                <a:cs typeface="Times New Roman" panose="02020603050405020304" pitchFamily="18" charset="0"/>
              </a:rPr>
              <a:t> prompt</a:t>
            </a:r>
            <a:endParaRPr lang="en-US" sz="27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219200"/>
            <a:ext cx="8708922" cy="4420829"/>
          </a:xfrm>
        </p:spPr>
        <p:txBody>
          <a:bodyPr>
            <a:noAutofit/>
          </a:bodyPr>
          <a:lstStyle/>
          <a:p>
            <a:pPr lvl="0"/>
            <a:r>
              <a:rPr lang="en-US" sz="1800" dirty="0"/>
              <a:t>Now, to create an environment variable open system </a:t>
            </a:r>
            <a:r>
              <a:rPr lang="en-US" sz="1800" b="1" dirty="0"/>
              <a:t>properties &gt;&gt; Environment Variable &gt;&gt; System variable &gt;&gt; path &gt;&gt; Edit Environment variable</a:t>
            </a:r>
            <a:endParaRPr lang="en-IN" sz="1800" dirty="0"/>
          </a:p>
          <a:p>
            <a:pPr lvl="0"/>
            <a:r>
              <a:rPr lang="en-US" sz="1800" dirty="0"/>
              <a:t>paste the copied link to your environment system and </a:t>
            </a:r>
            <a:r>
              <a:rPr lang="en-US" sz="1800" b="1" dirty="0"/>
              <a:t>click Ok</a:t>
            </a:r>
            <a:r>
              <a:rPr lang="en-US" sz="1800" dirty="0"/>
              <a:t>:</a:t>
            </a:r>
            <a:endParaRPr lang="en-IN" sz="1800" dirty="0"/>
          </a:p>
          <a:p>
            <a:pPr algn="l"/>
            <a:endParaRPr lang="en-US" sz="1800" b="1" i="0" u="none" strike="noStrike" baseline="0" dirty="0" smtClean="0">
              <a:solidFill>
                <a:srgbClr val="600000"/>
              </a:solidFill>
              <a:latin typeface="Times New Roman" panose="02020603050405020304" pitchFamily="18" charset="0"/>
            </a:endParaRPr>
          </a:p>
          <a:p>
            <a:pPr algn="l"/>
            <a:endParaRPr lang="en-US" sz="1800" b="1" i="0" u="none" strike="noStrike" baseline="0" dirty="0" smtClean="0">
              <a:solidFill>
                <a:srgbClr val="600000"/>
              </a:solidFill>
              <a:latin typeface="Times New Roman" panose="02020603050405020304" pitchFamily="18" charset="0"/>
            </a:endParaRPr>
          </a:p>
          <a:p>
            <a:pPr algn="l"/>
            <a:endParaRPr lang="en-US" sz="1800" b="1" i="0" u="none" strike="noStrike" baseline="0" dirty="0">
              <a:solidFill>
                <a:srgbClr val="600000"/>
              </a:solidFill>
              <a:latin typeface="Times New Roman" panose="02020603050405020304" pitchFamily="18" charset="0"/>
            </a:endParaRPr>
          </a:p>
        </p:txBody>
      </p:sp>
      <p:pic>
        <p:nvPicPr>
          <p:cNvPr id="2051" name="Picture 3" descr="install-mongodb-on-windows-using-m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503872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3211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381000"/>
            <a:ext cx="8708922" cy="516194"/>
          </a:xfrm>
        </p:spPr>
        <p:txBody>
          <a:bodyPr>
            <a:noAutofit/>
          </a:bodyPr>
          <a:lstStyle/>
          <a:p>
            <a:r>
              <a:rPr lang="en-US" sz="2700" dirty="0">
                <a:latin typeface="Times New Roman" panose="02020603050405020304" pitchFamily="18" charset="0"/>
                <a:cs typeface="Times New Roman" panose="02020603050405020304" pitchFamily="18" charset="0"/>
              </a:rPr>
              <a:t>Accessing MongoDB from the Shell </a:t>
            </a:r>
            <a:r>
              <a:rPr lang="en-US" sz="2700" dirty="0" smtClean="0">
                <a:latin typeface="Times New Roman" panose="02020603050405020304" pitchFamily="18" charset="0"/>
                <a:cs typeface="Times New Roman" panose="02020603050405020304" pitchFamily="18" charset="0"/>
              </a:rPr>
              <a:t>Client/ </a:t>
            </a:r>
            <a:r>
              <a:rPr lang="en-US" sz="2700" dirty="0" err="1" smtClean="0">
                <a:latin typeface="Times New Roman" panose="02020603050405020304" pitchFamily="18" charset="0"/>
                <a:cs typeface="Times New Roman" panose="02020603050405020304" pitchFamily="18" charset="0"/>
              </a:rPr>
              <a:t>Cmd</a:t>
            </a:r>
            <a:r>
              <a:rPr lang="en-US" sz="2700" dirty="0" smtClean="0">
                <a:latin typeface="Times New Roman" panose="02020603050405020304" pitchFamily="18" charset="0"/>
                <a:cs typeface="Times New Roman" panose="02020603050405020304" pitchFamily="18" charset="0"/>
              </a:rPr>
              <a:t> prompt</a:t>
            </a:r>
            <a:endParaRPr lang="en-US" sz="27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219200"/>
            <a:ext cx="8708922" cy="4420829"/>
          </a:xfrm>
        </p:spPr>
        <p:txBody>
          <a:bodyPr>
            <a:noAutofit/>
          </a:bodyPr>
          <a:lstStyle/>
          <a:p>
            <a:r>
              <a:rPr lang="x-none" sz="1800" b="1" dirty="0"/>
              <a:t>Run MongoDB Server (mongo</a:t>
            </a:r>
            <a:r>
              <a:rPr lang="en-US" sz="1800" b="1" dirty="0" err="1"/>
              <a:t>sh</a:t>
            </a:r>
            <a:r>
              <a:rPr lang="x-none" sz="1800" b="1" dirty="0" smtClean="0"/>
              <a:t>)</a:t>
            </a:r>
            <a:endParaRPr lang="en-US" sz="1800" b="1" dirty="0" smtClean="0"/>
          </a:p>
          <a:p>
            <a:pPr lvl="0"/>
            <a:r>
              <a:rPr lang="x-none" sz="1800" b="1" dirty="0"/>
              <a:t>Step 1. Start MongoDB </a:t>
            </a:r>
            <a:r>
              <a:rPr lang="x-none" sz="1800" b="1" dirty="0" smtClean="0"/>
              <a:t>Service</a:t>
            </a:r>
            <a:r>
              <a:rPr lang="en-US" sz="1800" b="1" dirty="0" smtClean="0"/>
              <a:t> </a:t>
            </a:r>
            <a:r>
              <a:rPr lang="en-US" sz="1800" dirty="0"/>
              <a:t>After setting the environment variable, we will run the MongoDB server, i.e. </a:t>
            </a:r>
            <a:r>
              <a:rPr lang="en-US" sz="1800" dirty="0" err="1"/>
              <a:t>mongosh</a:t>
            </a:r>
            <a:r>
              <a:rPr lang="en-US" sz="1800" dirty="0"/>
              <a:t>.</a:t>
            </a:r>
            <a:br>
              <a:rPr lang="en-US" sz="1800" dirty="0"/>
            </a:br>
            <a:r>
              <a:rPr lang="en-US" sz="1800" dirty="0"/>
              <a:t> </a:t>
            </a:r>
            <a:r>
              <a:rPr lang="en-US" sz="1800" dirty="0" smtClean="0"/>
              <a:t>So</a:t>
            </a:r>
            <a:r>
              <a:rPr lang="en-US" sz="1800" dirty="0"/>
              <a:t>, open the </a:t>
            </a:r>
            <a:r>
              <a:rPr lang="en-US" sz="1800" b="1" dirty="0"/>
              <a:t>command prompt</a:t>
            </a:r>
            <a:r>
              <a:rPr lang="en-US" sz="1800" dirty="0"/>
              <a:t> and run the following command</a:t>
            </a:r>
            <a:r>
              <a:rPr lang="en-US" sz="1800" dirty="0" smtClean="0"/>
              <a:t>: </a:t>
            </a:r>
            <a:r>
              <a:rPr lang="en-US" sz="1800" dirty="0" err="1" smtClean="0"/>
              <a:t>mongosh</a:t>
            </a:r>
            <a:endParaRPr lang="en-US" sz="1800" dirty="0" smtClean="0"/>
          </a:p>
          <a:p>
            <a:pPr lvl="0"/>
            <a:r>
              <a:rPr lang="en-US" sz="1800" dirty="0" smtClean="0"/>
              <a:t>When you run the above command, you will get error C</a:t>
            </a:r>
            <a:r>
              <a:rPr lang="en-US" sz="1800" dirty="0"/>
              <a:t>:/data/db/ </a:t>
            </a:r>
            <a:r>
              <a:rPr lang="en-US" sz="1800" dirty="0" smtClean="0"/>
              <a:t>not  </a:t>
            </a:r>
            <a:r>
              <a:rPr lang="en-US" sz="1800" dirty="0"/>
              <a:t>found.</a:t>
            </a:r>
            <a:r>
              <a:rPr lang="en-US" dirty="0"/>
              <a:t> </a:t>
            </a:r>
            <a:endParaRPr lang="en-US" dirty="0" smtClean="0"/>
          </a:p>
          <a:p>
            <a:pPr lvl="0"/>
            <a:r>
              <a:rPr lang="x-none" sz="1800" b="1" dirty="0"/>
              <a:t>Step </a:t>
            </a:r>
            <a:r>
              <a:rPr lang="en-US" sz="1800" b="1" dirty="0" smtClean="0"/>
              <a:t>2</a:t>
            </a:r>
            <a:r>
              <a:rPr lang="x-none" sz="1800" b="1" dirty="0" smtClean="0"/>
              <a:t>. </a:t>
            </a:r>
            <a:r>
              <a:rPr lang="en-US" sz="1800" b="1" dirty="0" smtClean="0"/>
              <a:t>Create required folders, </a:t>
            </a:r>
            <a:r>
              <a:rPr lang="en-US" sz="1800" dirty="0" err="1" smtClean="0"/>
              <a:t>goto</a:t>
            </a:r>
            <a:r>
              <a:rPr lang="en-US" sz="1800" dirty="0" smtClean="0"/>
              <a:t> C drive , create folder “data/</a:t>
            </a:r>
            <a:r>
              <a:rPr lang="en-US" sz="1800" dirty="0" err="1" smtClean="0"/>
              <a:t>db</a:t>
            </a:r>
            <a:r>
              <a:rPr lang="en-US" sz="1800" dirty="0" smtClean="0"/>
              <a:t>”.</a:t>
            </a:r>
          </a:p>
          <a:p>
            <a:r>
              <a:rPr lang="x-none" sz="1800" b="1" dirty="0"/>
              <a:t>Step </a:t>
            </a:r>
            <a:r>
              <a:rPr lang="en-US" sz="1800" b="1" dirty="0" smtClean="0"/>
              <a:t>3</a:t>
            </a:r>
            <a:r>
              <a:rPr lang="x-none" sz="1800" b="1" dirty="0" smtClean="0"/>
              <a:t>. </a:t>
            </a:r>
            <a:r>
              <a:rPr lang="en-US" sz="1800" b="1" dirty="0" smtClean="0"/>
              <a:t>restart </a:t>
            </a:r>
            <a:r>
              <a:rPr lang="en-US" sz="1800" b="1" dirty="0" err="1" smtClean="0"/>
              <a:t>mongodb</a:t>
            </a:r>
            <a:r>
              <a:rPr lang="en-US" sz="1800" b="1" dirty="0" smtClean="0"/>
              <a:t>, </a:t>
            </a:r>
            <a:r>
              <a:rPr lang="en-US" sz="1800" dirty="0"/>
              <a:t>and run the following command: </a:t>
            </a:r>
            <a:r>
              <a:rPr lang="en-US" sz="1800" dirty="0" err="1"/>
              <a:t>mongosh</a:t>
            </a:r>
            <a:endParaRPr lang="en-US" sz="1800" dirty="0"/>
          </a:p>
          <a:p>
            <a:pPr lvl="0"/>
            <a:r>
              <a:rPr lang="x-none" sz="1800" b="1" dirty="0"/>
              <a:t>Step </a:t>
            </a:r>
            <a:r>
              <a:rPr lang="en-US" sz="1800" b="1" dirty="0" smtClean="0"/>
              <a:t>4 : Create Database  : use command</a:t>
            </a:r>
          </a:p>
          <a:p>
            <a:pPr marL="0" lvl="0" indent="0">
              <a:buNone/>
            </a:pPr>
            <a:r>
              <a:rPr lang="en-US" sz="1800" b="1" dirty="0"/>
              <a:t> </a:t>
            </a:r>
            <a:r>
              <a:rPr lang="en-US" sz="1800" b="1" dirty="0" smtClean="0"/>
              <a:t>       use </a:t>
            </a:r>
            <a:r>
              <a:rPr lang="en-US" sz="1800" b="1" dirty="0" err="1" smtClean="0"/>
              <a:t>databasename</a:t>
            </a:r>
            <a:endParaRPr lang="en-US" sz="1800" dirty="0" smtClean="0"/>
          </a:p>
          <a:p>
            <a:pPr lvl="0"/>
            <a:endParaRPr lang="en-US" sz="1800" dirty="0" smtClean="0"/>
          </a:p>
          <a:p>
            <a:pPr lvl="0"/>
            <a:endParaRPr lang="en-IN" sz="1800" dirty="0"/>
          </a:p>
          <a:p>
            <a:endParaRPr lang="en-IN" sz="1800" dirty="0"/>
          </a:p>
          <a:p>
            <a:pPr algn="l"/>
            <a:endParaRPr lang="en-US" sz="1800" b="1" i="0" u="none" strike="noStrike" baseline="0" dirty="0" smtClean="0">
              <a:solidFill>
                <a:srgbClr val="600000"/>
              </a:solidFill>
              <a:latin typeface="Times New Roman" panose="02020603050405020304" pitchFamily="18" charset="0"/>
            </a:endParaRPr>
          </a:p>
          <a:p>
            <a:pPr algn="l"/>
            <a:endParaRPr lang="en-US" sz="1800" b="1" i="0" u="none" strike="noStrike" baseline="0" dirty="0" smtClean="0">
              <a:solidFill>
                <a:srgbClr val="600000"/>
              </a:solidFill>
              <a:latin typeface="Times New Roman" panose="02020603050405020304" pitchFamily="18" charset="0"/>
            </a:endParaRPr>
          </a:p>
          <a:p>
            <a:pPr algn="l"/>
            <a:endParaRPr lang="en-US" sz="1800" b="1" i="0" u="none" strike="noStrike" baseline="0" dirty="0">
              <a:solidFill>
                <a:srgbClr val="600000"/>
              </a:solidFill>
              <a:latin typeface="Times New Roman" panose="02020603050405020304" pitchFamily="18" charset="0"/>
            </a:endParaRPr>
          </a:p>
        </p:txBody>
      </p:sp>
    </p:spTree>
    <p:extLst>
      <p:ext uri="{BB962C8B-B14F-4D97-AF65-F5344CB8AC3E}">
        <p14:creationId xmlns:p14="http://schemas.microsoft.com/office/powerpoint/2010/main" val="66715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47036" y="381000"/>
            <a:ext cx="8686800" cy="293969"/>
          </a:xfrm>
        </p:spPr>
        <p:txBody>
          <a:bodyPr>
            <a:noAutofit/>
          </a:bodyPr>
          <a:lstStyle/>
          <a:p>
            <a:pPr algn="just"/>
            <a:r>
              <a:rPr lang="en-US" sz="2700" dirty="0">
                <a:latin typeface="Times New Roman" panose="02020603050405020304" pitchFamily="18" charset="0"/>
                <a:cs typeface="Times New Roman" panose="02020603050405020304" pitchFamily="18" charset="0"/>
              </a:rPr>
              <a:t>Understanding MongoDB Shell commands</a:t>
            </a:r>
          </a:p>
        </p:txBody>
      </p:sp>
      <p:sp>
        <p:nvSpPr>
          <p:cNvPr id="5" name="Content Placeholder 4">
            <a:extLst>
              <a:ext uri="{FF2B5EF4-FFF2-40B4-BE49-F238E27FC236}">
                <a16:creationId xmlns:a16="http://schemas.microsoft.com/office/drawing/2014/main" id="{7872C129-97AF-D31B-34BA-8DFCA82C4B5E}"/>
              </a:ext>
            </a:extLst>
          </p:cNvPr>
          <p:cNvSpPr>
            <a:spLocks noGrp="1"/>
          </p:cNvSpPr>
          <p:nvPr>
            <p:ph idx="1"/>
          </p:nvPr>
        </p:nvSpPr>
        <p:spPr>
          <a:xfrm>
            <a:off x="132736" y="1143000"/>
            <a:ext cx="8915400" cy="4678926"/>
          </a:xfrm>
        </p:spPr>
        <p:txBody>
          <a:bodyPr>
            <a:noAutofit/>
          </a:bodyPr>
          <a:lstStyle/>
          <a:p>
            <a:pPr algn="l"/>
            <a:r>
              <a:rPr lang="en-US" sz="1800" b="1" dirty="0">
                <a:solidFill>
                  <a:srgbClr val="231F20"/>
                </a:solidFill>
                <a:latin typeface="CourierStd-Bold"/>
              </a:rPr>
              <a:t>help &lt;option&gt;</a:t>
            </a:r>
            <a:r>
              <a:rPr lang="en-US" sz="1800" b="1" dirty="0">
                <a:solidFill>
                  <a:srgbClr val="231F20"/>
                </a:solidFill>
                <a:latin typeface="StoneSerifStd-Semibold"/>
              </a:rPr>
              <a:t>: </a:t>
            </a:r>
            <a:r>
              <a:rPr lang="en-US" sz="1800" dirty="0">
                <a:solidFill>
                  <a:srgbClr val="231F20"/>
                </a:solidFill>
                <a:latin typeface="StoneSerifStd-Medium"/>
              </a:rPr>
              <a:t>Displays syntax help for MongoDB shell commands. The </a:t>
            </a:r>
            <a:r>
              <a:rPr lang="en-US" sz="1800" dirty="0">
                <a:solidFill>
                  <a:srgbClr val="231F20"/>
                </a:solidFill>
                <a:latin typeface="CourierStd"/>
              </a:rPr>
              <a:t>option </a:t>
            </a:r>
            <a:r>
              <a:rPr lang="en-US" sz="1800" dirty="0">
                <a:solidFill>
                  <a:srgbClr val="231F20"/>
                </a:solidFill>
                <a:latin typeface="StoneSerifStd-Medium"/>
              </a:rPr>
              <a:t>argument allows you to specify an area where you want help.</a:t>
            </a:r>
          </a:p>
          <a:p>
            <a:pPr algn="l"/>
            <a:r>
              <a:rPr lang="en-US" sz="1800" dirty="0">
                <a:solidFill>
                  <a:srgbClr val="231F20"/>
                </a:solidFill>
                <a:latin typeface="ZapfDingbatsITC"/>
              </a:rPr>
              <a:t>■ </a:t>
            </a:r>
            <a:r>
              <a:rPr lang="en-US" sz="1800" b="1" dirty="0">
                <a:solidFill>
                  <a:srgbClr val="231F20"/>
                </a:solidFill>
                <a:latin typeface="CourierStd-Bold"/>
              </a:rPr>
              <a:t>use &lt;database&gt;</a:t>
            </a:r>
            <a:r>
              <a:rPr lang="en-US" sz="1800" b="1" dirty="0">
                <a:solidFill>
                  <a:srgbClr val="231F20"/>
                </a:solidFill>
                <a:latin typeface="StoneSerifStd-Semibold"/>
              </a:rPr>
              <a:t>: </a:t>
            </a:r>
            <a:r>
              <a:rPr lang="en-US" sz="1800" dirty="0">
                <a:solidFill>
                  <a:srgbClr val="231F20"/>
                </a:solidFill>
                <a:latin typeface="StoneSerifStd-Medium"/>
              </a:rPr>
              <a:t>Changes the current </a:t>
            </a:r>
            <a:r>
              <a:rPr lang="en-US" sz="1800" dirty="0">
                <a:solidFill>
                  <a:srgbClr val="231F20"/>
                </a:solidFill>
                <a:latin typeface="CourierStd"/>
              </a:rPr>
              <a:t>database </a:t>
            </a:r>
            <a:r>
              <a:rPr lang="en-US" sz="1800" dirty="0">
                <a:solidFill>
                  <a:srgbClr val="231F20"/>
                </a:solidFill>
                <a:latin typeface="StoneSerifStd-Medium"/>
              </a:rPr>
              <a:t>handle. Database operations are processed on the current database handle.</a:t>
            </a:r>
          </a:p>
          <a:p>
            <a:pPr algn="l"/>
            <a:r>
              <a:rPr lang="en-US" sz="1800" dirty="0">
                <a:solidFill>
                  <a:srgbClr val="231F20"/>
                </a:solidFill>
                <a:latin typeface="ZapfDingbatsITC"/>
              </a:rPr>
              <a:t>■ </a:t>
            </a:r>
            <a:r>
              <a:rPr lang="en-US" sz="1800" b="1" dirty="0" err="1">
                <a:solidFill>
                  <a:srgbClr val="231F20"/>
                </a:solidFill>
                <a:latin typeface="CourierStd-Bold"/>
              </a:rPr>
              <a:t>db.help</a:t>
            </a:r>
            <a:r>
              <a:rPr lang="en-US" sz="1800" b="1" dirty="0">
                <a:solidFill>
                  <a:srgbClr val="231F20"/>
                </a:solidFill>
                <a:latin typeface="StoneSerifStd-Semibold"/>
              </a:rPr>
              <a:t>: </a:t>
            </a:r>
            <a:r>
              <a:rPr lang="en-US" sz="1800" dirty="0">
                <a:solidFill>
                  <a:srgbClr val="231F20"/>
                </a:solidFill>
                <a:latin typeface="StoneSerifStd-Medium"/>
              </a:rPr>
              <a:t>Displays help options for the database methods.</a:t>
            </a:r>
          </a:p>
          <a:p>
            <a:pPr algn="l"/>
            <a:r>
              <a:rPr lang="en-US" sz="1800" dirty="0">
                <a:solidFill>
                  <a:srgbClr val="231F20"/>
                </a:solidFill>
                <a:latin typeface="ZapfDingbatsITC"/>
              </a:rPr>
              <a:t>■ </a:t>
            </a:r>
            <a:r>
              <a:rPr lang="en-US" sz="1800" b="1" dirty="0">
                <a:solidFill>
                  <a:srgbClr val="231F20"/>
                </a:solidFill>
                <a:latin typeface="CourierStd-Bold"/>
              </a:rPr>
              <a:t>show &lt;option&gt;</a:t>
            </a:r>
            <a:r>
              <a:rPr lang="en-US" sz="1800" b="1" dirty="0">
                <a:solidFill>
                  <a:srgbClr val="231F20"/>
                </a:solidFill>
                <a:latin typeface="StoneSerifStd-Semibold"/>
              </a:rPr>
              <a:t>: </a:t>
            </a:r>
            <a:r>
              <a:rPr lang="en-US" sz="1800" dirty="0">
                <a:solidFill>
                  <a:srgbClr val="231F20"/>
                </a:solidFill>
                <a:latin typeface="StoneSerifStd-Medium"/>
              </a:rPr>
              <a:t>Shows a list based on the </a:t>
            </a:r>
            <a:r>
              <a:rPr lang="en-US" sz="1800" dirty="0">
                <a:solidFill>
                  <a:srgbClr val="231F20"/>
                </a:solidFill>
                <a:latin typeface="CourierStd"/>
              </a:rPr>
              <a:t>option </a:t>
            </a:r>
            <a:r>
              <a:rPr lang="en-US" sz="1800" dirty="0">
                <a:solidFill>
                  <a:srgbClr val="231F20"/>
                </a:solidFill>
                <a:latin typeface="StoneSerifStd-Medium"/>
              </a:rPr>
              <a:t>argument. The value of </a:t>
            </a:r>
            <a:r>
              <a:rPr lang="en-US" sz="1800" dirty="0">
                <a:solidFill>
                  <a:srgbClr val="231F20"/>
                </a:solidFill>
                <a:latin typeface="CourierStd"/>
              </a:rPr>
              <a:t>option </a:t>
            </a:r>
            <a:r>
              <a:rPr lang="en-US" sz="1800" dirty="0">
                <a:solidFill>
                  <a:srgbClr val="231F20"/>
                </a:solidFill>
                <a:latin typeface="StoneSerifStd-Medium"/>
              </a:rPr>
              <a:t>can be:</a:t>
            </a:r>
          </a:p>
          <a:p>
            <a:pPr lvl="1"/>
            <a:r>
              <a:rPr lang="en-US" sz="1800" b="0" i="0" u="none" strike="noStrike" baseline="0" dirty="0">
                <a:solidFill>
                  <a:srgbClr val="231F20"/>
                </a:solidFill>
                <a:latin typeface="ZapfDingbatsITC"/>
              </a:rPr>
              <a:t>■ </a:t>
            </a:r>
            <a:r>
              <a:rPr lang="en-US" sz="1800" b="1" i="0" u="none" strike="noStrike" baseline="0" dirty="0" err="1">
                <a:solidFill>
                  <a:srgbClr val="231F20"/>
                </a:solidFill>
                <a:latin typeface="CourierStd-Bold"/>
              </a:rPr>
              <a:t>dbs</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Displays a list of databases.</a:t>
            </a:r>
          </a:p>
          <a:p>
            <a:pPr lvl="1"/>
            <a:r>
              <a:rPr lang="en-US" sz="1800" b="0" i="0" u="none" strike="noStrike" baseline="0" dirty="0">
                <a:solidFill>
                  <a:srgbClr val="231F20"/>
                </a:solidFill>
                <a:latin typeface="ZapfDingbatsITC"/>
              </a:rPr>
              <a:t>■ </a:t>
            </a:r>
            <a:r>
              <a:rPr lang="en-US" sz="1800" b="1" i="0" u="none" strike="noStrike" baseline="0" dirty="0">
                <a:solidFill>
                  <a:srgbClr val="231F20"/>
                </a:solidFill>
                <a:latin typeface="CourierStd-Bold"/>
              </a:rPr>
              <a:t>collections</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Displays a list of collections for the current database.</a:t>
            </a:r>
          </a:p>
          <a:p>
            <a:pPr lvl="1"/>
            <a:r>
              <a:rPr lang="en-US" sz="1800" b="0" i="0" u="none" strike="noStrike" baseline="0" dirty="0">
                <a:solidFill>
                  <a:srgbClr val="231F20"/>
                </a:solidFill>
                <a:latin typeface="ZapfDingbatsITC"/>
              </a:rPr>
              <a:t>■ </a:t>
            </a:r>
            <a:r>
              <a:rPr lang="en-US" sz="1800" b="1" i="0" u="none" strike="noStrike" baseline="0" dirty="0">
                <a:solidFill>
                  <a:srgbClr val="231F20"/>
                </a:solidFill>
                <a:latin typeface="CourierStd-Bold"/>
              </a:rPr>
              <a:t>profile</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Displays the five most recent </a:t>
            </a:r>
            <a:r>
              <a:rPr lang="en-US" sz="1800" b="0" i="0" u="none" strike="noStrike" baseline="0" dirty="0" err="1">
                <a:solidFill>
                  <a:srgbClr val="231F20"/>
                </a:solidFill>
                <a:latin typeface="CourierStd"/>
              </a:rPr>
              <a:t>system.profile</a:t>
            </a:r>
            <a:r>
              <a:rPr lang="en-US" sz="1800" b="0" i="0" u="none" strike="noStrike" baseline="0" dirty="0">
                <a:solidFill>
                  <a:srgbClr val="231F20"/>
                </a:solidFill>
                <a:latin typeface="CourierStd"/>
              </a:rPr>
              <a:t> </a:t>
            </a:r>
            <a:r>
              <a:rPr lang="en-US" sz="1800" b="0" i="0" u="none" strike="noStrike" baseline="0" dirty="0">
                <a:solidFill>
                  <a:srgbClr val="231F20"/>
                </a:solidFill>
                <a:latin typeface="StoneSerifStd-Medium"/>
              </a:rPr>
              <a:t>entries taking more than 1 millisecond.</a:t>
            </a:r>
          </a:p>
          <a:p>
            <a:pPr lvl="1"/>
            <a:r>
              <a:rPr lang="en-US" sz="1800" b="0" i="0" u="none" strike="noStrike" baseline="0" dirty="0">
                <a:solidFill>
                  <a:srgbClr val="231F20"/>
                </a:solidFill>
                <a:latin typeface="ZapfDingbatsITC"/>
              </a:rPr>
              <a:t>■ </a:t>
            </a:r>
            <a:r>
              <a:rPr lang="en-US" sz="1800" b="1" i="0" u="none" strike="noStrike" baseline="0" dirty="0">
                <a:solidFill>
                  <a:srgbClr val="231F20"/>
                </a:solidFill>
                <a:latin typeface="CourierStd-Bold"/>
              </a:rPr>
              <a:t>databases</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Displays a list of all available databases.</a:t>
            </a:r>
          </a:p>
          <a:p>
            <a:pPr lvl="1"/>
            <a:r>
              <a:rPr lang="en-US" sz="1800" b="0" i="0" u="none" strike="noStrike" baseline="0" dirty="0">
                <a:solidFill>
                  <a:srgbClr val="231F20"/>
                </a:solidFill>
                <a:latin typeface="ZapfDingbatsITC"/>
              </a:rPr>
              <a:t>■ </a:t>
            </a:r>
            <a:r>
              <a:rPr lang="en-US" sz="1800" b="1" i="0" u="none" strike="noStrike" baseline="0" dirty="0">
                <a:solidFill>
                  <a:srgbClr val="231F20"/>
                </a:solidFill>
                <a:latin typeface="CourierStd-Bold"/>
              </a:rPr>
              <a:t>roles</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Displays a list of all roles for the current database, both built-in and </a:t>
            </a:r>
            <a:r>
              <a:rPr lang="en-US" sz="1800" b="0" i="0" u="none" strike="noStrike" baseline="0" dirty="0" err="1">
                <a:solidFill>
                  <a:srgbClr val="231F20"/>
                </a:solidFill>
                <a:latin typeface="StoneSerifStd-Medium"/>
              </a:rPr>
              <a:t>userdefined</a:t>
            </a:r>
            <a:r>
              <a:rPr lang="en-US" sz="1800" b="0" i="0" u="none" strike="noStrike" baseline="0" dirty="0">
                <a:solidFill>
                  <a:srgbClr val="231F20"/>
                </a:solidFill>
                <a:latin typeface="StoneSerifStd-Medium"/>
              </a:rPr>
              <a:t>.</a:t>
            </a:r>
          </a:p>
          <a:p>
            <a:pPr lvl="1"/>
            <a:r>
              <a:rPr lang="en-US" sz="1800" b="0" i="0" u="none" strike="noStrike" baseline="0" dirty="0">
                <a:solidFill>
                  <a:srgbClr val="231F20"/>
                </a:solidFill>
                <a:latin typeface="ZapfDingbatsITC"/>
              </a:rPr>
              <a:t>■ </a:t>
            </a:r>
            <a:r>
              <a:rPr lang="en-US" sz="1800" b="1" i="0" u="none" strike="noStrike" baseline="0" dirty="0">
                <a:solidFill>
                  <a:srgbClr val="231F20"/>
                </a:solidFill>
                <a:latin typeface="CourierStd-Bold"/>
              </a:rPr>
              <a:t>users</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Displays a list of all users for that database.</a:t>
            </a:r>
          </a:p>
          <a:p>
            <a:pPr lvl="1"/>
            <a:r>
              <a:rPr lang="en-US" sz="1800" b="0" i="0" u="none" strike="noStrike" baseline="0" dirty="0">
                <a:solidFill>
                  <a:srgbClr val="231F20"/>
                </a:solidFill>
                <a:latin typeface="ZapfDingbatsITC"/>
              </a:rPr>
              <a:t>■ </a:t>
            </a:r>
            <a:r>
              <a:rPr lang="en-US" sz="1800" b="1" i="0" u="none" strike="noStrike" baseline="0" dirty="0">
                <a:solidFill>
                  <a:srgbClr val="231F20"/>
                </a:solidFill>
                <a:latin typeface="CourierStd-Bold"/>
              </a:rPr>
              <a:t>exit</a:t>
            </a:r>
            <a:r>
              <a:rPr lang="en-US" sz="1800" b="1" i="0" u="none" strike="noStrike" baseline="0" dirty="0">
                <a:solidFill>
                  <a:srgbClr val="231F20"/>
                </a:solidFill>
                <a:latin typeface="StoneSerifStd-Semibold"/>
              </a:rPr>
              <a:t>: </a:t>
            </a:r>
            <a:r>
              <a:rPr lang="en-US" sz="1800" b="0" i="0" u="none" strike="noStrike" baseline="0" dirty="0">
                <a:solidFill>
                  <a:srgbClr val="231F20"/>
                </a:solidFill>
                <a:latin typeface="StoneSerifStd-Medium"/>
              </a:rPr>
              <a:t>Exits the database.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707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88240" y="685800"/>
            <a:ext cx="8686800" cy="116988"/>
          </a:xfrm>
        </p:spPr>
        <p:txBody>
          <a:bodyPr>
            <a:noAutofit/>
          </a:bodyPr>
          <a:lstStyle/>
          <a:p>
            <a:r>
              <a:rPr lang="en-US" sz="2700" dirty="0"/>
              <a:t>MongoDB Shell vs MongoDB Server:</a:t>
            </a:r>
          </a:p>
        </p:txBody>
      </p:sp>
      <p:sp>
        <p:nvSpPr>
          <p:cNvPr id="3" name="Content Placeholder 2">
            <a:extLst>
              <a:ext uri="{FF2B5EF4-FFF2-40B4-BE49-F238E27FC236}">
                <a16:creationId xmlns:a16="http://schemas.microsoft.com/office/drawing/2014/main" id="{4D65E800-6FAF-0A84-20EA-6D05AD750184}"/>
              </a:ext>
            </a:extLst>
          </p:cNvPr>
          <p:cNvSpPr>
            <a:spLocks noGrp="1"/>
          </p:cNvSpPr>
          <p:nvPr>
            <p:ph idx="1"/>
          </p:nvPr>
        </p:nvSpPr>
        <p:spPr>
          <a:xfrm>
            <a:off x="280219" y="1513553"/>
            <a:ext cx="8235131" cy="4321277"/>
          </a:xfrm>
        </p:spPr>
        <p:txBody>
          <a:bodyPr>
            <a:normAutofit/>
          </a:bodyPr>
          <a:lstStyle/>
          <a:p>
            <a:pPr marL="9525">
              <a:spcBef>
                <a:spcPts val="1755"/>
              </a:spcBef>
            </a:pPr>
            <a:r>
              <a:rPr lang="en-US" sz="2100" b="1" spc="-4" dirty="0">
                <a:solidFill>
                  <a:srgbClr val="5F0000"/>
                </a:solidFill>
                <a:latin typeface="Times New Roman"/>
                <a:cs typeface="Times New Roman"/>
              </a:rPr>
              <a:t>MongoDB</a:t>
            </a:r>
            <a:r>
              <a:rPr lang="en-US" sz="2100" b="1" spc="-8" dirty="0">
                <a:solidFill>
                  <a:srgbClr val="5F0000"/>
                </a:solidFill>
                <a:latin typeface="Times New Roman"/>
                <a:cs typeface="Times New Roman"/>
              </a:rPr>
              <a:t> </a:t>
            </a:r>
            <a:r>
              <a:rPr lang="en-US" sz="2100" b="1" spc="-4" dirty="0">
                <a:solidFill>
                  <a:srgbClr val="5F0000"/>
                </a:solidFill>
                <a:latin typeface="Times New Roman"/>
                <a:cs typeface="Times New Roman"/>
              </a:rPr>
              <a:t>Server</a:t>
            </a:r>
            <a:r>
              <a:rPr lang="en-US" sz="2100" b="1" spc="-34" dirty="0">
                <a:solidFill>
                  <a:srgbClr val="5F0000"/>
                </a:solidFill>
                <a:latin typeface="Times New Roman"/>
                <a:cs typeface="Times New Roman"/>
              </a:rPr>
              <a:t> </a:t>
            </a:r>
            <a:r>
              <a:rPr lang="en-US" sz="2100" spc="-4" dirty="0">
                <a:solidFill>
                  <a:srgbClr val="003300"/>
                </a:solidFill>
                <a:latin typeface="Times New Roman"/>
                <a:cs typeface="Times New Roman"/>
              </a:rPr>
              <a:t>is</a:t>
            </a:r>
            <a:r>
              <a:rPr lang="en-US" sz="2100" spc="-8" dirty="0">
                <a:solidFill>
                  <a:srgbClr val="003300"/>
                </a:solidFill>
                <a:latin typeface="Times New Roman"/>
                <a:cs typeface="Times New Roman"/>
              </a:rPr>
              <a:t> </a:t>
            </a:r>
            <a:r>
              <a:rPr lang="en-US" sz="2100" dirty="0">
                <a:solidFill>
                  <a:srgbClr val="003300"/>
                </a:solidFill>
                <a:latin typeface="Times New Roman"/>
                <a:cs typeface="Times New Roman"/>
              </a:rPr>
              <a:t>responsible</a:t>
            </a:r>
            <a:r>
              <a:rPr lang="en-US" sz="2100" spc="-23" dirty="0">
                <a:solidFill>
                  <a:srgbClr val="003300"/>
                </a:solidFill>
                <a:latin typeface="Times New Roman"/>
                <a:cs typeface="Times New Roman"/>
              </a:rPr>
              <a:t> </a:t>
            </a:r>
            <a:r>
              <a:rPr lang="en-US" sz="2100" spc="-4" dirty="0">
                <a:solidFill>
                  <a:srgbClr val="003300"/>
                </a:solidFill>
                <a:latin typeface="Times New Roman"/>
                <a:cs typeface="Times New Roman"/>
              </a:rPr>
              <a:t>to</a:t>
            </a:r>
            <a:r>
              <a:rPr lang="en-US" sz="2100" spc="4" dirty="0">
                <a:solidFill>
                  <a:srgbClr val="003300"/>
                </a:solidFill>
                <a:latin typeface="Times New Roman"/>
                <a:cs typeface="Times New Roman"/>
              </a:rPr>
              <a:t> </a:t>
            </a:r>
            <a:r>
              <a:rPr lang="en-US" sz="2100" dirty="0">
                <a:solidFill>
                  <a:srgbClr val="003300"/>
                </a:solidFill>
                <a:latin typeface="Times New Roman"/>
                <a:cs typeface="Times New Roman"/>
              </a:rPr>
              <a:t>store</a:t>
            </a:r>
            <a:r>
              <a:rPr lang="en-US" sz="2100" spc="-19" dirty="0">
                <a:solidFill>
                  <a:srgbClr val="003300"/>
                </a:solidFill>
                <a:latin typeface="Times New Roman"/>
                <a:cs typeface="Times New Roman"/>
              </a:rPr>
              <a:t> </a:t>
            </a:r>
            <a:r>
              <a:rPr lang="en-US" sz="2100" dirty="0">
                <a:solidFill>
                  <a:srgbClr val="003300"/>
                </a:solidFill>
                <a:latin typeface="Times New Roman"/>
                <a:cs typeface="Times New Roman"/>
              </a:rPr>
              <a:t>our </a:t>
            </a:r>
            <a:r>
              <a:rPr lang="en-US" sz="2100" spc="-4" dirty="0">
                <a:solidFill>
                  <a:srgbClr val="003300"/>
                </a:solidFill>
                <a:latin typeface="Times New Roman"/>
                <a:cs typeface="Times New Roman"/>
              </a:rPr>
              <a:t>data</a:t>
            </a:r>
            <a:r>
              <a:rPr lang="en-US" sz="2100" spc="-8" dirty="0">
                <a:solidFill>
                  <a:srgbClr val="003300"/>
                </a:solidFill>
                <a:latin typeface="Times New Roman"/>
                <a:cs typeface="Times New Roman"/>
              </a:rPr>
              <a:t> </a:t>
            </a:r>
            <a:r>
              <a:rPr lang="en-US" sz="2100" spc="-4" dirty="0">
                <a:solidFill>
                  <a:srgbClr val="003300"/>
                </a:solidFill>
                <a:latin typeface="Times New Roman"/>
                <a:cs typeface="Times New Roman"/>
              </a:rPr>
              <a:t>in database.</a:t>
            </a:r>
            <a:endParaRPr lang="en-US" sz="2100" dirty="0">
              <a:latin typeface="Times New Roman"/>
              <a:cs typeface="Times New Roman"/>
            </a:endParaRPr>
          </a:p>
          <a:p>
            <a:pPr marL="9525">
              <a:spcBef>
                <a:spcPts val="1766"/>
              </a:spcBef>
            </a:pPr>
            <a:r>
              <a:rPr lang="en-US" sz="2100" b="1" spc="-4" dirty="0">
                <a:solidFill>
                  <a:srgbClr val="5F0000"/>
                </a:solidFill>
                <a:latin typeface="Times New Roman"/>
                <a:cs typeface="Times New Roman"/>
              </a:rPr>
              <a:t>MongoDB</a:t>
            </a:r>
            <a:r>
              <a:rPr lang="en-US" sz="2100" b="1" spc="-15" dirty="0">
                <a:solidFill>
                  <a:srgbClr val="5F0000"/>
                </a:solidFill>
                <a:latin typeface="Times New Roman"/>
                <a:cs typeface="Times New Roman"/>
              </a:rPr>
              <a:t> </a:t>
            </a:r>
            <a:r>
              <a:rPr lang="en-US" sz="2100" b="1" spc="-4" dirty="0">
                <a:solidFill>
                  <a:srgbClr val="5F0000"/>
                </a:solidFill>
                <a:latin typeface="Times New Roman"/>
                <a:cs typeface="Times New Roman"/>
              </a:rPr>
              <a:t>Shell</a:t>
            </a:r>
            <a:r>
              <a:rPr lang="en-US" sz="2100" b="1" dirty="0">
                <a:solidFill>
                  <a:srgbClr val="5F0000"/>
                </a:solidFill>
                <a:latin typeface="Times New Roman"/>
                <a:cs typeface="Times New Roman"/>
              </a:rPr>
              <a:t> </a:t>
            </a:r>
            <a:r>
              <a:rPr lang="en-US" sz="2100" spc="-4" dirty="0">
                <a:solidFill>
                  <a:srgbClr val="003300"/>
                </a:solidFill>
                <a:latin typeface="Times New Roman"/>
                <a:cs typeface="Times New Roman"/>
              </a:rPr>
              <a:t>is</a:t>
            </a:r>
            <a:r>
              <a:rPr lang="en-US" sz="2100" spc="-8" dirty="0">
                <a:solidFill>
                  <a:srgbClr val="003300"/>
                </a:solidFill>
                <a:latin typeface="Times New Roman"/>
                <a:cs typeface="Times New Roman"/>
              </a:rPr>
              <a:t> </a:t>
            </a:r>
            <a:r>
              <a:rPr lang="en-US" sz="2100" dirty="0">
                <a:solidFill>
                  <a:srgbClr val="003300"/>
                </a:solidFill>
                <a:latin typeface="Times New Roman"/>
                <a:cs typeface="Times New Roman"/>
              </a:rPr>
              <a:t>responsible</a:t>
            </a:r>
            <a:r>
              <a:rPr lang="en-US" sz="2100" spc="-26" dirty="0">
                <a:solidFill>
                  <a:srgbClr val="003300"/>
                </a:solidFill>
                <a:latin typeface="Times New Roman"/>
                <a:cs typeface="Times New Roman"/>
              </a:rPr>
              <a:t> </a:t>
            </a:r>
            <a:r>
              <a:rPr lang="en-US" sz="2100" spc="-4" dirty="0">
                <a:solidFill>
                  <a:srgbClr val="003300"/>
                </a:solidFill>
                <a:latin typeface="Times New Roman"/>
                <a:cs typeface="Times New Roman"/>
              </a:rPr>
              <a:t>to</a:t>
            </a:r>
            <a:r>
              <a:rPr lang="en-US" sz="2100" spc="-11" dirty="0">
                <a:solidFill>
                  <a:srgbClr val="003300"/>
                </a:solidFill>
                <a:latin typeface="Times New Roman"/>
                <a:cs typeface="Times New Roman"/>
              </a:rPr>
              <a:t> </a:t>
            </a:r>
            <a:r>
              <a:rPr lang="en-US" sz="2100" spc="-4" dirty="0">
                <a:solidFill>
                  <a:srgbClr val="003300"/>
                </a:solidFill>
                <a:latin typeface="Times New Roman"/>
                <a:cs typeface="Times New Roman"/>
              </a:rPr>
              <a:t>manage</a:t>
            </a:r>
            <a:r>
              <a:rPr lang="en-US" sz="2100" spc="4" dirty="0">
                <a:solidFill>
                  <a:srgbClr val="003300"/>
                </a:solidFill>
                <a:latin typeface="Times New Roman"/>
                <a:cs typeface="Times New Roman"/>
              </a:rPr>
              <a:t> </a:t>
            </a:r>
            <a:r>
              <a:rPr lang="en-US" sz="2100" spc="-19" dirty="0">
                <a:solidFill>
                  <a:srgbClr val="003300"/>
                </a:solidFill>
                <a:latin typeface="Times New Roman"/>
                <a:cs typeface="Times New Roman"/>
              </a:rPr>
              <a:t>Server.</a:t>
            </a:r>
            <a:endParaRPr lang="en-US" sz="2100" dirty="0">
              <a:latin typeface="Times New Roman"/>
              <a:cs typeface="Times New Roman"/>
            </a:endParaRPr>
          </a:p>
          <a:p>
            <a:pPr marL="9525">
              <a:spcBef>
                <a:spcPts val="1755"/>
              </a:spcBef>
            </a:pPr>
            <a:r>
              <a:rPr lang="en-US" sz="2100" spc="-4" dirty="0">
                <a:solidFill>
                  <a:srgbClr val="003300"/>
                </a:solidFill>
                <a:latin typeface="Times New Roman"/>
                <a:cs typeface="Times New Roman"/>
              </a:rPr>
              <a:t>By</a:t>
            </a:r>
            <a:r>
              <a:rPr lang="en-US" sz="2100" dirty="0">
                <a:solidFill>
                  <a:srgbClr val="003300"/>
                </a:solidFill>
                <a:latin typeface="Times New Roman"/>
                <a:cs typeface="Times New Roman"/>
              </a:rPr>
              <a:t> using</a:t>
            </a:r>
            <a:r>
              <a:rPr lang="en-US" sz="2100" spc="-8" dirty="0">
                <a:solidFill>
                  <a:srgbClr val="003300"/>
                </a:solidFill>
                <a:latin typeface="Times New Roman"/>
                <a:cs typeface="Times New Roman"/>
              </a:rPr>
              <a:t> </a:t>
            </a:r>
            <a:r>
              <a:rPr lang="en-US" sz="2100" dirty="0">
                <a:solidFill>
                  <a:srgbClr val="003300"/>
                </a:solidFill>
                <a:latin typeface="Times New Roman"/>
                <a:cs typeface="Times New Roman"/>
              </a:rPr>
              <a:t>this</a:t>
            </a:r>
            <a:r>
              <a:rPr lang="en-US" sz="2100" spc="-8" dirty="0">
                <a:solidFill>
                  <a:srgbClr val="003300"/>
                </a:solidFill>
                <a:latin typeface="Times New Roman"/>
                <a:cs typeface="Times New Roman"/>
              </a:rPr>
              <a:t> </a:t>
            </a:r>
            <a:r>
              <a:rPr lang="en-US" sz="2100" spc="-4" dirty="0">
                <a:solidFill>
                  <a:srgbClr val="003300"/>
                </a:solidFill>
                <a:latin typeface="Times New Roman"/>
                <a:cs typeface="Times New Roman"/>
              </a:rPr>
              <a:t>shell</a:t>
            </a:r>
            <a:r>
              <a:rPr lang="en-US" sz="2100" spc="-11" dirty="0">
                <a:solidFill>
                  <a:srgbClr val="003300"/>
                </a:solidFill>
                <a:latin typeface="Times New Roman"/>
                <a:cs typeface="Times New Roman"/>
              </a:rPr>
              <a:t> </a:t>
            </a:r>
            <a:r>
              <a:rPr lang="en-US" sz="2100" spc="-4" dirty="0">
                <a:solidFill>
                  <a:srgbClr val="003300"/>
                </a:solidFill>
                <a:latin typeface="Times New Roman"/>
                <a:cs typeface="Times New Roman"/>
              </a:rPr>
              <a:t>we</a:t>
            </a:r>
            <a:r>
              <a:rPr lang="en-US" sz="2100" spc="8" dirty="0">
                <a:solidFill>
                  <a:srgbClr val="003300"/>
                </a:solidFill>
                <a:latin typeface="Times New Roman"/>
                <a:cs typeface="Times New Roman"/>
              </a:rPr>
              <a:t> </a:t>
            </a:r>
            <a:r>
              <a:rPr lang="en-US" sz="2100" spc="-8" dirty="0">
                <a:solidFill>
                  <a:srgbClr val="003300"/>
                </a:solidFill>
                <a:latin typeface="Times New Roman"/>
                <a:cs typeface="Times New Roman"/>
              </a:rPr>
              <a:t>can</a:t>
            </a:r>
            <a:r>
              <a:rPr lang="en-US" sz="2100" dirty="0">
                <a:solidFill>
                  <a:srgbClr val="003300"/>
                </a:solidFill>
                <a:latin typeface="Times New Roman"/>
                <a:cs typeface="Times New Roman"/>
              </a:rPr>
              <a:t> perform </a:t>
            </a:r>
            <a:r>
              <a:rPr lang="en-US" sz="2100" spc="-4" dirty="0">
                <a:solidFill>
                  <a:srgbClr val="003300"/>
                </a:solidFill>
                <a:latin typeface="Times New Roman"/>
                <a:cs typeface="Times New Roman"/>
              </a:rPr>
              <a:t>all</a:t>
            </a:r>
            <a:r>
              <a:rPr lang="en-US" sz="2100" spc="4" dirty="0">
                <a:solidFill>
                  <a:srgbClr val="003300"/>
                </a:solidFill>
                <a:latin typeface="Times New Roman"/>
                <a:cs typeface="Times New Roman"/>
              </a:rPr>
              <a:t> </a:t>
            </a:r>
            <a:r>
              <a:rPr lang="en-US" sz="2100" spc="-4" dirty="0">
                <a:solidFill>
                  <a:srgbClr val="003300"/>
                </a:solidFill>
                <a:latin typeface="Times New Roman"/>
                <a:cs typeface="Times New Roman"/>
              </a:rPr>
              <a:t>required</a:t>
            </a:r>
            <a:r>
              <a:rPr lang="en-US" sz="2100" spc="19" dirty="0">
                <a:solidFill>
                  <a:srgbClr val="003300"/>
                </a:solidFill>
                <a:latin typeface="Times New Roman"/>
                <a:cs typeface="Times New Roman"/>
              </a:rPr>
              <a:t> </a:t>
            </a:r>
            <a:r>
              <a:rPr lang="en-US" sz="2100" b="1" spc="-8" dirty="0">
                <a:solidFill>
                  <a:srgbClr val="5F0000"/>
                </a:solidFill>
                <a:latin typeface="Times New Roman"/>
                <a:cs typeface="Times New Roman"/>
              </a:rPr>
              <a:t>CRUD</a:t>
            </a:r>
            <a:r>
              <a:rPr lang="en-US" sz="2100" b="1" spc="34" dirty="0">
                <a:solidFill>
                  <a:srgbClr val="5F0000"/>
                </a:solidFill>
                <a:latin typeface="Times New Roman"/>
                <a:cs typeface="Times New Roman"/>
              </a:rPr>
              <a:t> </a:t>
            </a:r>
            <a:r>
              <a:rPr lang="en-US" sz="2100" spc="-4" dirty="0">
                <a:solidFill>
                  <a:srgbClr val="003300"/>
                </a:solidFill>
                <a:latin typeface="Times New Roman"/>
                <a:cs typeface="Times New Roman"/>
              </a:rPr>
              <a:t>operations.</a:t>
            </a:r>
            <a:endParaRPr lang="en-US" sz="2100" dirty="0">
              <a:latin typeface="Times New Roman"/>
              <a:cs typeface="Times New Roman"/>
            </a:endParaRPr>
          </a:p>
          <a:p>
            <a:pPr marL="9525">
              <a:spcBef>
                <a:spcPts val="1755"/>
              </a:spcBef>
            </a:pPr>
            <a:r>
              <a:rPr lang="en-US" sz="2100" b="1" spc="-4" dirty="0">
                <a:solidFill>
                  <a:srgbClr val="5F0000"/>
                </a:solidFill>
                <a:latin typeface="Times New Roman"/>
                <a:cs typeface="Times New Roman"/>
              </a:rPr>
              <a:t>C</a:t>
            </a:r>
            <a:r>
              <a:rPr lang="en-US" sz="2100" b="1" spc="-23" dirty="0">
                <a:solidFill>
                  <a:srgbClr val="5F0000"/>
                </a:solidFill>
                <a:latin typeface="Times New Roman"/>
                <a:cs typeface="Times New Roman"/>
              </a:rPr>
              <a:t> </a:t>
            </a:r>
            <a:r>
              <a:rPr lang="en-US" sz="2100" b="1" spc="-8" dirty="0">
                <a:solidFill>
                  <a:srgbClr val="5F0000"/>
                </a:solidFill>
                <a:latin typeface="Times New Roman"/>
                <a:cs typeface="Times New Roman"/>
              </a:rPr>
              <a:t>---&gt;Create</a:t>
            </a:r>
            <a:endParaRPr lang="en-US" sz="2100" dirty="0">
              <a:latin typeface="Times New Roman"/>
              <a:cs typeface="Times New Roman"/>
            </a:endParaRPr>
          </a:p>
          <a:p>
            <a:pPr marL="9525" marR="5449729">
              <a:lnSpc>
                <a:spcPct val="169700"/>
              </a:lnSpc>
              <a:spcBef>
                <a:spcPts val="8"/>
              </a:spcBef>
            </a:pPr>
            <a:r>
              <a:rPr lang="en-US" sz="2100" b="1" spc="-4" dirty="0">
                <a:solidFill>
                  <a:srgbClr val="5F0000"/>
                </a:solidFill>
                <a:latin typeface="Times New Roman"/>
                <a:cs typeface="Times New Roman"/>
              </a:rPr>
              <a:t>R</a:t>
            </a:r>
            <a:r>
              <a:rPr lang="en-US" sz="2100" b="1" spc="-49" dirty="0">
                <a:solidFill>
                  <a:srgbClr val="5F0000"/>
                </a:solidFill>
                <a:latin typeface="Times New Roman"/>
                <a:cs typeface="Times New Roman"/>
              </a:rPr>
              <a:t> </a:t>
            </a:r>
            <a:r>
              <a:rPr lang="en-US" sz="2100" b="1" spc="-4" dirty="0">
                <a:solidFill>
                  <a:srgbClr val="5F0000"/>
                </a:solidFill>
                <a:latin typeface="Times New Roman"/>
                <a:cs typeface="Times New Roman"/>
              </a:rPr>
              <a:t>---&gt;Retrieve </a:t>
            </a:r>
            <a:r>
              <a:rPr lang="en-US" sz="2100" b="1" spc="-514" dirty="0">
                <a:solidFill>
                  <a:srgbClr val="5F0000"/>
                </a:solidFill>
                <a:latin typeface="Times New Roman"/>
                <a:cs typeface="Times New Roman"/>
              </a:rPr>
              <a:t> </a:t>
            </a:r>
          </a:p>
          <a:p>
            <a:pPr marL="9525" marR="5449729">
              <a:lnSpc>
                <a:spcPct val="169700"/>
              </a:lnSpc>
              <a:spcBef>
                <a:spcPts val="8"/>
              </a:spcBef>
            </a:pPr>
            <a:r>
              <a:rPr lang="en-US" sz="2100" b="1" spc="-4" dirty="0">
                <a:solidFill>
                  <a:srgbClr val="5F0000"/>
                </a:solidFill>
                <a:latin typeface="Times New Roman"/>
                <a:cs typeface="Times New Roman"/>
              </a:rPr>
              <a:t>U ---&gt;Update </a:t>
            </a:r>
            <a:r>
              <a:rPr lang="en-US" sz="2100" b="1" dirty="0">
                <a:solidFill>
                  <a:srgbClr val="5F0000"/>
                </a:solidFill>
                <a:latin typeface="Times New Roman"/>
                <a:cs typeface="Times New Roman"/>
              </a:rPr>
              <a:t> </a:t>
            </a:r>
          </a:p>
          <a:p>
            <a:pPr marL="9525" marR="5449729">
              <a:lnSpc>
                <a:spcPct val="169700"/>
              </a:lnSpc>
              <a:spcBef>
                <a:spcPts val="8"/>
              </a:spcBef>
            </a:pPr>
            <a:r>
              <a:rPr lang="en-US" sz="2100" b="1" spc="-4" dirty="0">
                <a:solidFill>
                  <a:srgbClr val="5F0000"/>
                </a:solidFill>
                <a:latin typeface="Times New Roman"/>
                <a:cs typeface="Times New Roman"/>
              </a:rPr>
              <a:t>D</a:t>
            </a:r>
            <a:r>
              <a:rPr lang="en-US" sz="2100" b="1" spc="-11" dirty="0">
                <a:solidFill>
                  <a:srgbClr val="5F0000"/>
                </a:solidFill>
                <a:latin typeface="Times New Roman"/>
                <a:cs typeface="Times New Roman"/>
              </a:rPr>
              <a:t> </a:t>
            </a:r>
            <a:r>
              <a:rPr lang="en-US" sz="2100" b="1" spc="-4" dirty="0">
                <a:solidFill>
                  <a:srgbClr val="5F0000"/>
                </a:solidFill>
                <a:latin typeface="Times New Roman"/>
                <a:cs typeface="Times New Roman"/>
              </a:rPr>
              <a:t>---&gt;Delete</a:t>
            </a:r>
            <a:endParaRPr lang="en-US" sz="2100" dirty="0">
              <a:latin typeface="Times New Roman"/>
              <a:cs typeface="Times New Roman"/>
            </a:endParaRPr>
          </a:p>
          <a:p>
            <a:endParaRPr lang="en-US" dirty="0"/>
          </a:p>
        </p:txBody>
      </p:sp>
    </p:spTree>
    <p:extLst>
      <p:ext uri="{BB962C8B-B14F-4D97-AF65-F5344CB8AC3E}">
        <p14:creationId xmlns:p14="http://schemas.microsoft.com/office/powerpoint/2010/main" val="8067931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80219" y="609600"/>
            <a:ext cx="8686800" cy="116988"/>
          </a:xfrm>
        </p:spPr>
        <p:txBody>
          <a:bodyPr>
            <a:noAutofit/>
          </a:bodyPr>
          <a:lstStyle/>
          <a:p>
            <a:r>
              <a:rPr lang="en-US" sz="2700" dirty="0"/>
              <a:t>MongoDB Shell vs MongoDB Server:</a:t>
            </a:r>
          </a:p>
        </p:txBody>
      </p:sp>
      <p:sp>
        <p:nvSpPr>
          <p:cNvPr id="3" name="Content Placeholder 2">
            <a:extLst>
              <a:ext uri="{FF2B5EF4-FFF2-40B4-BE49-F238E27FC236}">
                <a16:creationId xmlns:a16="http://schemas.microsoft.com/office/drawing/2014/main" id="{4D65E800-6FAF-0A84-20EA-6D05AD750184}"/>
              </a:ext>
            </a:extLst>
          </p:cNvPr>
          <p:cNvSpPr>
            <a:spLocks noGrp="1"/>
          </p:cNvSpPr>
          <p:nvPr>
            <p:ph idx="1"/>
          </p:nvPr>
        </p:nvSpPr>
        <p:spPr>
          <a:xfrm>
            <a:off x="280219" y="1513553"/>
            <a:ext cx="8235131" cy="4321277"/>
          </a:xfrm>
        </p:spPr>
        <p:txBody>
          <a:bodyPr>
            <a:normAutofit fontScale="85000" lnSpcReduction="10000"/>
          </a:bodyPr>
          <a:lstStyle/>
          <a:p>
            <a:pPr marL="9525">
              <a:spcBef>
                <a:spcPts val="71"/>
              </a:spcBef>
            </a:pPr>
            <a:r>
              <a:rPr lang="en-US" sz="2100" spc="-4" dirty="0">
                <a:solidFill>
                  <a:srgbClr val="003300"/>
                </a:solidFill>
                <a:latin typeface="Times New Roman"/>
                <a:cs typeface="Times New Roman"/>
              </a:rPr>
              <a:t>MongoDB</a:t>
            </a:r>
            <a:r>
              <a:rPr lang="en-US" sz="2100" spc="-8" dirty="0">
                <a:solidFill>
                  <a:srgbClr val="003300"/>
                </a:solidFill>
                <a:latin typeface="Times New Roman"/>
                <a:cs typeface="Times New Roman"/>
              </a:rPr>
              <a:t> </a:t>
            </a:r>
            <a:r>
              <a:rPr lang="en-US" sz="2100" spc="-4" dirty="0">
                <a:solidFill>
                  <a:srgbClr val="003300"/>
                </a:solidFill>
                <a:latin typeface="Times New Roman"/>
                <a:cs typeface="Times New Roman"/>
              </a:rPr>
              <a:t>Server</a:t>
            </a:r>
            <a:r>
              <a:rPr lang="en-US" sz="2100" spc="8" dirty="0">
                <a:solidFill>
                  <a:srgbClr val="003300"/>
                </a:solidFill>
                <a:latin typeface="Times New Roman"/>
                <a:cs typeface="Times New Roman"/>
              </a:rPr>
              <a:t> </a:t>
            </a:r>
            <a:r>
              <a:rPr lang="en-US" sz="2100" spc="-8" dirty="0">
                <a:solidFill>
                  <a:srgbClr val="003300"/>
                </a:solidFill>
                <a:latin typeface="Times New Roman"/>
                <a:cs typeface="Times New Roman"/>
              </a:rPr>
              <a:t>can</a:t>
            </a:r>
            <a:r>
              <a:rPr lang="en-US" sz="2100" dirty="0">
                <a:solidFill>
                  <a:srgbClr val="003300"/>
                </a:solidFill>
                <a:latin typeface="Times New Roman"/>
                <a:cs typeface="Times New Roman"/>
              </a:rPr>
              <a:t> be</a:t>
            </a:r>
            <a:r>
              <a:rPr lang="en-US" sz="2100" spc="-4" dirty="0">
                <a:solidFill>
                  <a:srgbClr val="003300"/>
                </a:solidFill>
                <a:latin typeface="Times New Roman"/>
                <a:cs typeface="Times New Roman"/>
              </a:rPr>
              <a:t> either</a:t>
            </a:r>
            <a:r>
              <a:rPr lang="en-US" sz="2100" spc="4" dirty="0">
                <a:solidFill>
                  <a:srgbClr val="003300"/>
                </a:solidFill>
                <a:latin typeface="Times New Roman"/>
                <a:cs typeface="Times New Roman"/>
              </a:rPr>
              <a:t> </a:t>
            </a:r>
            <a:r>
              <a:rPr lang="en-US" sz="2100" spc="-4" dirty="0">
                <a:solidFill>
                  <a:srgbClr val="003300"/>
                </a:solidFill>
                <a:latin typeface="Times New Roman"/>
                <a:cs typeface="Times New Roman"/>
              </a:rPr>
              <a:t>local</a:t>
            </a:r>
            <a:r>
              <a:rPr lang="en-US" sz="2100" spc="-8" dirty="0">
                <a:solidFill>
                  <a:srgbClr val="003300"/>
                </a:solidFill>
                <a:latin typeface="Times New Roman"/>
                <a:cs typeface="Times New Roman"/>
              </a:rPr>
              <a:t> </a:t>
            </a:r>
            <a:r>
              <a:rPr lang="en-US" sz="2100" spc="-4" dirty="0">
                <a:solidFill>
                  <a:srgbClr val="003300"/>
                </a:solidFill>
                <a:latin typeface="Times New Roman"/>
                <a:cs typeface="Times New Roman"/>
              </a:rPr>
              <a:t>or</a:t>
            </a:r>
            <a:r>
              <a:rPr lang="en-US" sz="2100" spc="8" dirty="0">
                <a:solidFill>
                  <a:srgbClr val="003300"/>
                </a:solidFill>
                <a:latin typeface="Times New Roman"/>
                <a:cs typeface="Times New Roman"/>
              </a:rPr>
              <a:t> </a:t>
            </a:r>
            <a:r>
              <a:rPr lang="en-US" sz="2100" spc="-4" dirty="0">
                <a:solidFill>
                  <a:srgbClr val="003300"/>
                </a:solidFill>
                <a:latin typeface="Times New Roman"/>
                <a:cs typeface="Times New Roman"/>
              </a:rPr>
              <a:t>remote</a:t>
            </a:r>
            <a:r>
              <a:rPr lang="en-US" sz="2100" spc="41" dirty="0">
                <a:solidFill>
                  <a:srgbClr val="003300"/>
                </a:solidFill>
                <a:latin typeface="Times New Roman"/>
                <a:cs typeface="Times New Roman"/>
              </a:rPr>
              <a:t> </a:t>
            </a:r>
            <a:r>
              <a:rPr lang="en-US" sz="2100" b="1" spc="-4" dirty="0">
                <a:solidFill>
                  <a:srgbClr val="5F0000"/>
                </a:solidFill>
                <a:latin typeface="Times New Roman"/>
                <a:cs typeface="Times New Roman"/>
              </a:rPr>
              <a:t>(MongoDB</a:t>
            </a:r>
            <a:r>
              <a:rPr lang="en-US" sz="2100" b="1" spc="-124" dirty="0">
                <a:solidFill>
                  <a:srgbClr val="5F0000"/>
                </a:solidFill>
                <a:latin typeface="Times New Roman"/>
                <a:cs typeface="Times New Roman"/>
              </a:rPr>
              <a:t> </a:t>
            </a:r>
            <a:r>
              <a:rPr lang="en-US" sz="2100" b="1" spc="-34" dirty="0">
                <a:solidFill>
                  <a:srgbClr val="5F0000"/>
                </a:solidFill>
                <a:latin typeface="Times New Roman"/>
                <a:cs typeface="Times New Roman"/>
              </a:rPr>
              <a:t>ATLAS)</a:t>
            </a:r>
            <a:r>
              <a:rPr lang="en-US" sz="2100" b="1" spc="34" dirty="0">
                <a:solidFill>
                  <a:srgbClr val="5F0000"/>
                </a:solidFill>
                <a:latin typeface="Times New Roman"/>
                <a:cs typeface="Times New Roman"/>
              </a:rPr>
              <a:t> </a:t>
            </a:r>
            <a:r>
              <a:rPr lang="en-US" sz="2100" spc="-4" dirty="0">
                <a:solidFill>
                  <a:srgbClr val="003300"/>
                </a:solidFill>
                <a:latin typeface="Times New Roman"/>
                <a:cs typeface="Times New Roman"/>
              </a:rPr>
              <a:t>.</a:t>
            </a:r>
          </a:p>
          <a:p>
            <a:pPr marL="9525">
              <a:spcBef>
                <a:spcPts val="71"/>
              </a:spcBef>
            </a:pPr>
            <a:r>
              <a:rPr lang="en-US" sz="2100" spc="-153" dirty="0">
                <a:solidFill>
                  <a:srgbClr val="003300"/>
                </a:solidFill>
                <a:latin typeface="Times New Roman"/>
                <a:cs typeface="Times New Roman"/>
              </a:rPr>
              <a:t>T</a:t>
            </a:r>
            <a:r>
              <a:rPr lang="en-US" sz="2100" spc="-4" dirty="0">
                <a:solidFill>
                  <a:srgbClr val="003300"/>
                </a:solidFill>
                <a:latin typeface="Times New Roman"/>
                <a:cs typeface="Times New Roman"/>
              </a:rPr>
              <a:t>o Launch</a:t>
            </a:r>
            <a:r>
              <a:rPr lang="en-US" sz="2100" dirty="0">
                <a:solidFill>
                  <a:srgbClr val="003300"/>
                </a:solidFill>
                <a:latin typeface="Times New Roman"/>
                <a:cs typeface="Times New Roman"/>
              </a:rPr>
              <a:t>/</a:t>
            </a:r>
            <a:r>
              <a:rPr lang="en-US" sz="2100" spc="-4" dirty="0">
                <a:solidFill>
                  <a:srgbClr val="003300"/>
                </a:solidFill>
                <a:latin typeface="Times New Roman"/>
                <a:cs typeface="Times New Roman"/>
              </a:rPr>
              <a:t>Start</a:t>
            </a:r>
            <a:r>
              <a:rPr lang="en-US" sz="2100" spc="4" dirty="0">
                <a:solidFill>
                  <a:srgbClr val="003300"/>
                </a:solidFill>
                <a:latin typeface="Times New Roman"/>
                <a:cs typeface="Times New Roman"/>
              </a:rPr>
              <a:t> </a:t>
            </a:r>
            <a:r>
              <a:rPr lang="en-US" sz="2100" spc="-4" dirty="0">
                <a:solidFill>
                  <a:srgbClr val="003300"/>
                </a:solidFill>
                <a:latin typeface="Times New Roman"/>
                <a:cs typeface="Times New Roman"/>
              </a:rPr>
              <a:t>Mon</a:t>
            </a:r>
            <a:r>
              <a:rPr lang="en-US" sz="2100" spc="4" dirty="0">
                <a:solidFill>
                  <a:srgbClr val="003300"/>
                </a:solidFill>
                <a:latin typeface="Times New Roman"/>
                <a:cs typeface="Times New Roman"/>
              </a:rPr>
              <a:t>g</a:t>
            </a:r>
            <a:r>
              <a:rPr lang="en-US" sz="2100" spc="-4" dirty="0">
                <a:solidFill>
                  <a:srgbClr val="003300"/>
                </a:solidFill>
                <a:latin typeface="Times New Roman"/>
                <a:cs typeface="Times New Roman"/>
              </a:rPr>
              <a:t>oDB Server</a:t>
            </a:r>
            <a:r>
              <a:rPr lang="en-US" sz="2100" spc="19" dirty="0">
                <a:solidFill>
                  <a:srgbClr val="003300"/>
                </a:solidFill>
                <a:latin typeface="Times New Roman"/>
                <a:cs typeface="Times New Roman"/>
              </a:rPr>
              <a:t> </a:t>
            </a:r>
            <a:r>
              <a:rPr lang="en-US" sz="2100" spc="-4" dirty="0">
                <a:solidFill>
                  <a:srgbClr val="003300"/>
                </a:solidFill>
                <a:latin typeface="Times New Roman"/>
                <a:cs typeface="Times New Roman"/>
              </a:rPr>
              <a:t>---</a:t>
            </a:r>
            <a:r>
              <a:rPr lang="en-US" sz="2100" spc="-8" dirty="0">
                <a:solidFill>
                  <a:srgbClr val="003300"/>
                </a:solidFill>
                <a:latin typeface="Times New Roman"/>
                <a:cs typeface="Times New Roman"/>
              </a:rPr>
              <a:t>&gt;</a:t>
            </a:r>
            <a:r>
              <a:rPr lang="en-US" sz="2100" b="1" spc="-4" dirty="0" err="1">
                <a:solidFill>
                  <a:srgbClr val="5F0000"/>
                </a:solidFill>
                <a:latin typeface="Times New Roman"/>
                <a:cs typeface="Times New Roman"/>
              </a:rPr>
              <a:t>mo</a:t>
            </a:r>
            <a:r>
              <a:rPr lang="en-US" sz="2100" b="1" dirty="0" err="1">
                <a:solidFill>
                  <a:srgbClr val="5F0000"/>
                </a:solidFill>
                <a:latin typeface="Times New Roman"/>
                <a:cs typeface="Times New Roman"/>
              </a:rPr>
              <a:t>n</a:t>
            </a:r>
            <a:r>
              <a:rPr lang="en-US" sz="2100" b="1" spc="-4" dirty="0" err="1">
                <a:solidFill>
                  <a:srgbClr val="5F0000"/>
                </a:solidFill>
                <a:latin typeface="Times New Roman"/>
                <a:cs typeface="Times New Roman"/>
              </a:rPr>
              <a:t>g</a:t>
            </a:r>
            <a:r>
              <a:rPr lang="en-US" sz="2100" b="1" dirty="0" err="1">
                <a:solidFill>
                  <a:srgbClr val="5F0000"/>
                </a:solidFill>
                <a:latin typeface="Times New Roman"/>
                <a:cs typeface="Times New Roman"/>
              </a:rPr>
              <a:t>o</a:t>
            </a:r>
            <a:r>
              <a:rPr lang="en-US" sz="2100" b="1" spc="-4" dirty="0" err="1">
                <a:solidFill>
                  <a:srgbClr val="5F0000"/>
                </a:solidFill>
                <a:latin typeface="Times New Roman"/>
                <a:cs typeface="Times New Roman"/>
              </a:rPr>
              <a:t>d</a:t>
            </a:r>
            <a:r>
              <a:rPr lang="en-US" sz="2100" b="1" dirty="0">
                <a:solidFill>
                  <a:srgbClr val="5F0000"/>
                </a:solidFill>
                <a:latin typeface="Times New Roman"/>
                <a:cs typeface="Times New Roman"/>
              </a:rPr>
              <a:t>		</a:t>
            </a:r>
            <a:r>
              <a:rPr lang="en-US" sz="2100" spc="-4" dirty="0">
                <a:solidFill>
                  <a:srgbClr val="003300"/>
                </a:solidFill>
                <a:latin typeface="Times New Roman"/>
                <a:cs typeface="Times New Roman"/>
              </a:rPr>
              <a:t> co</a:t>
            </a:r>
            <a:r>
              <a:rPr lang="en-US" sz="2100" spc="-15" dirty="0">
                <a:solidFill>
                  <a:srgbClr val="003300"/>
                </a:solidFill>
                <a:latin typeface="Times New Roman"/>
                <a:cs typeface="Times New Roman"/>
              </a:rPr>
              <a:t>mm</a:t>
            </a:r>
            <a:r>
              <a:rPr lang="en-US" sz="2100" spc="-4" dirty="0">
                <a:solidFill>
                  <a:srgbClr val="003300"/>
                </a:solidFill>
                <a:latin typeface="Times New Roman"/>
                <a:cs typeface="Times New Roman"/>
              </a:rPr>
              <a:t>and</a:t>
            </a:r>
            <a:endParaRPr lang="en-US" sz="2100" b="1" dirty="0">
              <a:solidFill>
                <a:srgbClr val="5F0000"/>
              </a:solidFill>
              <a:latin typeface="Times New Roman"/>
              <a:cs typeface="Times New Roman"/>
            </a:endParaRPr>
          </a:p>
          <a:p>
            <a:pPr marL="9525">
              <a:spcBef>
                <a:spcPts val="71"/>
              </a:spcBef>
            </a:pPr>
            <a:r>
              <a:rPr lang="en-US" sz="2100" spc="-79" dirty="0">
                <a:solidFill>
                  <a:srgbClr val="003300"/>
                </a:solidFill>
                <a:latin typeface="Times New Roman"/>
                <a:cs typeface="Times New Roman"/>
              </a:rPr>
              <a:t>To</a:t>
            </a:r>
            <a:r>
              <a:rPr lang="en-US" sz="2100" spc="11" dirty="0">
                <a:solidFill>
                  <a:srgbClr val="003300"/>
                </a:solidFill>
                <a:latin typeface="Times New Roman"/>
                <a:cs typeface="Times New Roman"/>
              </a:rPr>
              <a:t> </a:t>
            </a:r>
            <a:r>
              <a:rPr lang="en-US" sz="2100" spc="-4" dirty="0">
                <a:solidFill>
                  <a:srgbClr val="003300"/>
                </a:solidFill>
                <a:latin typeface="Times New Roman"/>
                <a:cs typeface="Times New Roman"/>
              </a:rPr>
              <a:t>Launch/Start</a:t>
            </a:r>
            <a:r>
              <a:rPr lang="en-US" sz="2100" spc="19" dirty="0">
                <a:solidFill>
                  <a:srgbClr val="003300"/>
                </a:solidFill>
                <a:latin typeface="Times New Roman"/>
                <a:cs typeface="Times New Roman"/>
              </a:rPr>
              <a:t> </a:t>
            </a:r>
            <a:r>
              <a:rPr lang="en-US" sz="2100" spc="-4" dirty="0">
                <a:solidFill>
                  <a:srgbClr val="003300"/>
                </a:solidFill>
                <a:latin typeface="Times New Roman"/>
                <a:cs typeface="Times New Roman"/>
              </a:rPr>
              <a:t>MongoDB</a:t>
            </a:r>
            <a:r>
              <a:rPr lang="en-US" sz="2100" spc="11" dirty="0">
                <a:solidFill>
                  <a:srgbClr val="003300"/>
                </a:solidFill>
                <a:latin typeface="Times New Roman"/>
                <a:cs typeface="Times New Roman"/>
              </a:rPr>
              <a:t> </a:t>
            </a:r>
            <a:r>
              <a:rPr lang="en-US" sz="2100" spc="-4" dirty="0">
                <a:solidFill>
                  <a:srgbClr val="003300"/>
                </a:solidFill>
                <a:latin typeface="Times New Roman"/>
                <a:cs typeface="Times New Roman"/>
              </a:rPr>
              <a:t>Shell</a:t>
            </a:r>
            <a:r>
              <a:rPr lang="en-US" sz="2100" spc="30" dirty="0">
                <a:solidFill>
                  <a:srgbClr val="003300"/>
                </a:solidFill>
                <a:latin typeface="Times New Roman"/>
                <a:cs typeface="Times New Roman"/>
              </a:rPr>
              <a:t> </a:t>
            </a:r>
            <a:r>
              <a:rPr lang="en-US" sz="2100" spc="-4" dirty="0">
                <a:solidFill>
                  <a:srgbClr val="003300"/>
                </a:solidFill>
                <a:latin typeface="Times New Roman"/>
                <a:cs typeface="Times New Roman"/>
              </a:rPr>
              <a:t>---&gt;</a:t>
            </a:r>
            <a:r>
              <a:rPr lang="en-US" sz="2100" b="1" spc="-4" dirty="0" err="1">
                <a:solidFill>
                  <a:srgbClr val="5F0000"/>
                </a:solidFill>
                <a:latin typeface="Times New Roman"/>
                <a:cs typeface="Times New Roman"/>
              </a:rPr>
              <a:t>mongosh</a:t>
            </a:r>
            <a:r>
              <a:rPr lang="en-US" sz="2100" b="1" spc="-4" dirty="0">
                <a:solidFill>
                  <a:srgbClr val="5F0000"/>
                </a:solidFill>
                <a:latin typeface="Times New Roman"/>
                <a:cs typeface="Times New Roman"/>
              </a:rPr>
              <a:t>	 	</a:t>
            </a:r>
            <a:r>
              <a:rPr lang="en-US" sz="2100" spc="-8" dirty="0">
                <a:solidFill>
                  <a:srgbClr val="003300"/>
                </a:solidFill>
                <a:latin typeface="Times New Roman"/>
                <a:cs typeface="Times New Roman"/>
              </a:rPr>
              <a:t>Command</a:t>
            </a:r>
          </a:p>
          <a:p>
            <a:pPr marL="0" indent="0">
              <a:spcBef>
                <a:spcPts val="71"/>
              </a:spcBef>
              <a:buNone/>
            </a:pPr>
            <a:endParaRPr lang="en-US" sz="2100" b="1" spc="-4" dirty="0">
              <a:solidFill>
                <a:srgbClr val="5F0000"/>
              </a:solidFill>
              <a:latin typeface="Times New Roman"/>
              <a:cs typeface="Times New Roman"/>
            </a:endParaRPr>
          </a:p>
          <a:p>
            <a:pPr marL="9525">
              <a:spcBef>
                <a:spcPts val="71"/>
              </a:spcBef>
            </a:pPr>
            <a:r>
              <a:rPr lang="en-US" sz="2100" dirty="0">
                <a:solidFill>
                  <a:srgbClr val="003300"/>
                </a:solidFill>
                <a:latin typeface="Times New Roman"/>
                <a:cs typeface="Times New Roman"/>
              </a:rPr>
              <a:t>By</a:t>
            </a:r>
            <a:r>
              <a:rPr lang="en-US" sz="2100" spc="-4" dirty="0">
                <a:solidFill>
                  <a:srgbClr val="003300"/>
                </a:solidFill>
                <a:latin typeface="Times New Roman"/>
                <a:cs typeface="Times New Roman"/>
              </a:rPr>
              <a:t> default,</a:t>
            </a:r>
            <a:r>
              <a:rPr lang="en-US" sz="2100" spc="-23" dirty="0">
                <a:solidFill>
                  <a:srgbClr val="003300"/>
                </a:solidFill>
                <a:latin typeface="Times New Roman"/>
                <a:cs typeface="Times New Roman"/>
              </a:rPr>
              <a:t> </a:t>
            </a:r>
            <a:r>
              <a:rPr lang="en-US" sz="2100" dirty="0">
                <a:solidFill>
                  <a:srgbClr val="003300"/>
                </a:solidFill>
                <a:latin typeface="Times New Roman"/>
                <a:cs typeface="Times New Roman"/>
              </a:rPr>
              <a:t>MongoDB</a:t>
            </a:r>
            <a:r>
              <a:rPr lang="en-US" sz="2100" spc="8" dirty="0">
                <a:solidFill>
                  <a:srgbClr val="003300"/>
                </a:solidFill>
                <a:latin typeface="Times New Roman"/>
                <a:cs typeface="Times New Roman"/>
              </a:rPr>
              <a:t> </a:t>
            </a:r>
            <a:r>
              <a:rPr lang="en-US" sz="2100" dirty="0">
                <a:solidFill>
                  <a:srgbClr val="003300"/>
                </a:solidFill>
                <a:latin typeface="Times New Roman"/>
                <a:cs typeface="Times New Roman"/>
              </a:rPr>
              <a:t>listens</a:t>
            </a:r>
            <a:r>
              <a:rPr lang="en-US" sz="2100" spc="-30" dirty="0">
                <a:solidFill>
                  <a:srgbClr val="003300"/>
                </a:solidFill>
                <a:latin typeface="Times New Roman"/>
                <a:cs typeface="Times New Roman"/>
              </a:rPr>
              <a:t> </a:t>
            </a:r>
            <a:r>
              <a:rPr lang="en-US" sz="2100" dirty="0">
                <a:solidFill>
                  <a:srgbClr val="003300"/>
                </a:solidFill>
                <a:latin typeface="Times New Roman"/>
                <a:cs typeface="Times New Roman"/>
              </a:rPr>
              <a:t>for connections</a:t>
            </a:r>
            <a:r>
              <a:rPr lang="en-US" sz="2100" spc="-23" dirty="0">
                <a:solidFill>
                  <a:srgbClr val="003300"/>
                </a:solidFill>
                <a:latin typeface="Times New Roman"/>
                <a:cs typeface="Times New Roman"/>
              </a:rPr>
              <a:t> </a:t>
            </a:r>
            <a:r>
              <a:rPr lang="en-US" sz="2100" dirty="0">
                <a:solidFill>
                  <a:srgbClr val="003300"/>
                </a:solidFill>
                <a:latin typeface="Times New Roman"/>
                <a:cs typeface="Times New Roman"/>
              </a:rPr>
              <a:t>from</a:t>
            </a:r>
            <a:r>
              <a:rPr lang="en-US" sz="2100" spc="-15" dirty="0">
                <a:solidFill>
                  <a:srgbClr val="003300"/>
                </a:solidFill>
                <a:latin typeface="Times New Roman"/>
                <a:cs typeface="Times New Roman"/>
              </a:rPr>
              <a:t> </a:t>
            </a:r>
            <a:r>
              <a:rPr lang="en-US" sz="2100" dirty="0">
                <a:solidFill>
                  <a:srgbClr val="003300"/>
                </a:solidFill>
                <a:latin typeface="Times New Roman"/>
                <a:cs typeface="Times New Roman"/>
              </a:rPr>
              <a:t>clients</a:t>
            </a:r>
            <a:r>
              <a:rPr lang="en-US" sz="2100" spc="-23" dirty="0">
                <a:solidFill>
                  <a:srgbClr val="003300"/>
                </a:solidFill>
                <a:latin typeface="Times New Roman"/>
                <a:cs typeface="Times New Roman"/>
              </a:rPr>
              <a:t> </a:t>
            </a:r>
            <a:r>
              <a:rPr lang="en-US" sz="2100" dirty="0">
                <a:solidFill>
                  <a:srgbClr val="003300"/>
                </a:solidFill>
                <a:latin typeface="Times New Roman"/>
                <a:cs typeface="Times New Roman"/>
              </a:rPr>
              <a:t>on</a:t>
            </a:r>
            <a:r>
              <a:rPr lang="en-US" sz="2100" spc="19" dirty="0">
                <a:solidFill>
                  <a:srgbClr val="003300"/>
                </a:solidFill>
                <a:latin typeface="Times New Roman"/>
                <a:cs typeface="Times New Roman"/>
              </a:rPr>
              <a:t> </a:t>
            </a:r>
            <a:r>
              <a:rPr lang="en-US" sz="2100" b="1" dirty="0">
                <a:solidFill>
                  <a:srgbClr val="5F0000"/>
                </a:solidFill>
                <a:latin typeface="Times New Roman"/>
                <a:cs typeface="Times New Roman"/>
              </a:rPr>
              <a:t>port</a:t>
            </a:r>
            <a:r>
              <a:rPr lang="en-US" sz="2100" b="1" spc="-4" dirty="0">
                <a:solidFill>
                  <a:srgbClr val="5F0000"/>
                </a:solidFill>
                <a:latin typeface="Times New Roman"/>
                <a:cs typeface="Times New Roman"/>
              </a:rPr>
              <a:t> </a:t>
            </a:r>
            <a:r>
              <a:rPr lang="en-US" sz="2100" b="1" dirty="0">
                <a:solidFill>
                  <a:srgbClr val="5F0000"/>
                </a:solidFill>
                <a:latin typeface="Times New Roman"/>
                <a:cs typeface="Times New Roman"/>
              </a:rPr>
              <a:t>27017</a:t>
            </a:r>
            <a:r>
              <a:rPr lang="en-US" sz="2100" b="1" spc="4" dirty="0">
                <a:solidFill>
                  <a:srgbClr val="5F0000"/>
                </a:solidFill>
                <a:latin typeface="Times New Roman"/>
                <a:cs typeface="Times New Roman"/>
              </a:rPr>
              <a:t> </a:t>
            </a:r>
            <a:r>
              <a:rPr lang="en-US" sz="2100" dirty="0">
                <a:solidFill>
                  <a:srgbClr val="003300"/>
                </a:solidFill>
                <a:latin typeface="Times New Roman"/>
                <a:cs typeface="Times New Roman"/>
              </a:rPr>
              <a:t>,</a:t>
            </a:r>
            <a:r>
              <a:rPr lang="en-US" sz="2100" spc="-4" dirty="0">
                <a:solidFill>
                  <a:srgbClr val="003300"/>
                </a:solidFill>
                <a:latin typeface="Times New Roman"/>
                <a:cs typeface="Times New Roman"/>
              </a:rPr>
              <a:t> </a:t>
            </a:r>
            <a:r>
              <a:rPr lang="en-US" sz="2100" dirty="0">
                <a:solidFill>
                  <a:srgbClr val="003300"/>
                </a:solidFill>
                <a:latin typeface="Times New Roman"/>
                <a:cs typeface="Times New Roman"/>
              </a:rPr>
              <a:t>and</a:t>
            </a:r>
            <a:r>
              <a:rPr lang="en-US" sz="2100" spc="-11" dirty="0">
                <a:solidFill>
                  <a:srgbClr val="003300"/>
                </a:solidFill>
                <a:latin typeface="Times New Roman"/>
                <a:cs typeface="Times New Roman"/>
              </a:rPr>
              <a:t> </a:t>
            </a:r>
            <a:r>
              <a:rPr lang="en-US" sz="2100" dirty="0">
                <a:solidFill>
                  <a:srgbClr val="003300"/>
                </a:solidFill>
                <a:latin typeface="Times New Roman"/>
                <a:cs typeface="Times New Roman"/>
              </a:rPr>
              <a:t>stores data</a:t>
            </a:r>
            <a:r>
              <a:rPr lang="en-US" sz="2100" spc="-30" dirty="0">
                <a:solidFill>
                  <a:srgbClr val="003300"/>
                </a:solidFill>
                <a:latin typeface="Times New Roman"/>
                <a:cs typeface="Times New Roman"/>
              </a:rPr>
              <a:t> </a:t>
            </a:r>
            <a:r>
              <a:rPr lang="en-US" sz="2100" dirty="0">
                <a:solidFill>
                  <a:srgbClr val="003300"/>
                </a:solidFill>
                <a:latin typeface="Times New Roman"/>
                <a:cs typeface="Times New Roman"/>
              </a:rPr>
              <a:t>in</a:t>
            </a:r>
            <a:r>
              <a:rPr lang="en-US" sz="2100" spc="-19" dirty="0">
                <a:solidFill>
                  <a:srgbClr val="003300"/>
                </a:solidFill>
                <a:latin typeface="Times New Roman"/>
                <a:cs typeface="Times New Roman"/>
              </a:rPr>
              <a:t> </a:t>
            </a:r>
            <a:r>
              <a:rPr lang="en-US" sz="2100" dirty="0">
                <a:solidFill>
                  <a:srgbClr val="003300"/>
                </a:solidFill>
                <a:latin typeface="Times New Roman"/>
                <a:cs typeface="Times New Roman"/>
              </a:rPr>
              <a:t>the</a:t>
            </a:r>
            <a:r>
              <a:rPr lang="en-US" sz="2100" spc="-19" dirty="0">
                <a:solidFill>
                  <a:srgbClr val="003300"/>
                </a:solidFill>
                <a:latin typeface="Times New Roman"/>
                <a:cs typeface="Times New Roman"/>
              </a:rPr>
              <a:t> </a:t>
            </a:r>
            <a:r>
              <a:rPr lang="en-US" sz="2100" b="1" dirty="0">
                <a:solidFill>
                  <a:srgbClr val="5F0000"/>
                </a:solidFill>
                <a:latin typeface="Times New Roman"/>
                <a:cs typeface="Times New Roman"/>
              </a:rPr>
              <a:t>/data/</a:t>
            </a:r>
            <a:r>
              <a:rPr lang="en-US" sz="2100" b="1" dirty="0" err="1">
                <a:solidFill>
                  <a:srgbClr val="5F0000"/>
                </a:solidFill>
                <a:latin typeface="Times New Roman"/>
                <a:cs typeface="Times New Roman"/>
              </a:rPr>
              <a:t>db</a:t>
            </a:r>
            <a:r>
              <a:rPr lang="en-US" sz="2100" b="1" spc="-15" dirty="0">
                <a:solidFill>
                  <a:srgbClr val="5F0000"/>
                </a:solidFill>
                <a:latin typeface="Times New Roman"/>
                <a:cs typeface="Times New Roman"/>
              </a:rPr>
              <a:t> </a:t>
            </a:r>
            <a:r>
              <a:rPr lang="en-US" sz="2100" spc="-11" dirty="0">
                <a:solidFill>
                  <a:srgbClr val="003300"/>
                </a:solidFill>
                <a:latin typeface="Times New Roman"/>
                <a:cs typeface="Times New Roman"/>
              </a:rPr>
              <a:t>directory.</a:t>
            </a:r>
            <a:endParaRPr lang="en-US" sz="2100" dirty="0">
              <a:latin typeface="Times New Roman"/>
              <a:cs typeface="Times New Roman"/>
            </a:endParaRPr>
          </a:p>
          <a:p>
            <a:pPr marL="9525">
              <a:spcBef>
                <a:spcPts val="1313"/>
              </a:spcBef>
            </a:pPr>
            <a:r>
              <a:rPr lang="en-US" sz="2100" b="1" spc="-86" dirty="0">
                <a:solidFill>
                  <a:srgbClr val="003300"/>
                </a:solidFill>
                <a:latin typeface="Times New Roman"/>
                <a:cs typeface="Times New Roman"/>
              </a:rPr>
              <a:t>To</a:t>
            </a:r>
            <a:r>
              <a:rPr lang="en-US" sz="2100" b="1" spc="-8" dirty="0">
                <a:solidFill>
                  <a:srgbClr val="003300"/>
                </a:solidFill>
                <a:latin typeface="Times New Roman"/>
                <a:cs typeface="Times New Roman"/>
              </a:rPr>
              <a:t> </a:t>
            </a:r>
            <a:r>
              <a:rPr lang="en-US" sz="2100" b="1" spc="-4" dirty="0">
                <a:solidFill>
                  <a:srgbClr val="003300"/>
                </a:solidFill>
                <a:latin typeface="Times New Roman"/>
                <a:cs typeface="Times New Roman"/>
              </a:rPr>
              <a:t>Check</a:t>
            </a:r>
            <a:r>
              <a:rPr lang="en-US" sz="2100" b="1" spc="-8" dirty="0">
                <a:solidFill>
                  <a:srgbClr val="003300"/>
                </a:solidFill>
                <a:latin typeface="Times New Roman"/>
                <a:cs typeface="Times New Roman"/>
              </a:rPr>
              <a:t> </a:t>
            </a:r>
            <a:r>
              <a:rPr lang="en-US" sz="2100" b="1" dirty="0">
                <a:solidFill>
                  <a:srgbClr val="003300"/>
                </a:solidFill>
                <a:latin typeface="Times New Roman"/>
                <a:cs typeface="Times New Roman"/>
              </a:rPr>
              <a:t>Server</a:t>
            </a:r>
            <a:r>
              <a:rPr lang="en-US" sz="2100" b="1" spc="-83" dirty="0">
                <a:solidFill>
                  <a:srgbClr val="003300"/>
                </a:solidFill>
                <a:latin typeface="Times New Roman"/>
                <a:cs typeface="Times New Roman"/>
              </a:rPr>
              <a:t> </a:t>
            </a:r>
            <a:r>
              <a:rPr lang="en-US" sz="2100" b="1" spc="-23" dirty="0">
                <a:solidFill>
                  <a:srgbClr val="003300"/>
                </a:solidFill>
                <a:latin typeface="Times New Roman"/>
                <a:cs typeface="Times New Roman"/>
              </a:rPr>
              <a:t>Version:</a:t>
            </a:r>
            <a:r>
              <a:rPr lang="en-US" sz="2100" b="1" dirty="0">
                <a:solidFill>
                  <a:srgbClr val="003300"/>
                </a:solidFill>
                <a:latin typeface="Times New Roman"/>
                <a:cs typeface="Times New Roman"/>
              </a:rPr>
              <a:t> </a:t>
            </a:r>
            <a:r>
              <a:rPr lang="en-US" sz="2100" b="1" dirty="0" err="1">
                <a:solidFill>
                  <a:srgbClr val="5F0000"/>
                </a:solidFill>
                <a:latin typeface="Times New Roman"/>
                <a:cs typeface="Times New Roman"/>
              </a:rPr>
              <a:t>mongod</a:t>
            </a:r>
            <a:r>
              <a:rPr lang="en-US" sz="2100" b="1" dirty="0">
                <a:solidFill>
                  <a:srgbClr val="5F0000"/>
                </a:solidFill>
                <a:latin typeface="Times New Roman"/>
                <a:cs typeface="Times New Roman"/>
              </a:rPr>
              <a:t> –version</a:t>
            </a:r>
            <a:endParaRPr lang="en-US" sz="2100" dirty="0">
              <a:latin typeface="Times New Roman"/>
              <a:cs typeface="Times New Roman"/>
            </a:endParaRPr>
          </a:p>
          <a:p>
            <a:pPr marL="9525" marR="3663315">
              <a:lnSpc>
                <a:spcPct val="264600"/>
              </a:lnSpc>
              <a:spcBef>
                <a:spcPts val="8"/>
              </a:spcBef>
            </a:pPr>
            <a:r>
              <a:rPr lang="en-US" sz="2100" b="1" spc="-86" dirty="0">
                <a:solidFill>
                  <a:srgbClr val="003300"/>
                </a:solidFill>
                <a:latin typeface="Times New Roman"/>
                <a:cs typeface="Times New Roman"/>
              </a:rPr>
              <a:t>To</a:t>
            </a:r>
            <a:r>
              <a:rPr lang="en-US" sz="2100" b="1" dirty="0">
                <a:solidFill>
                  <a:srgbClr val="003300"/>
                </a:solidFill>
                <a:latin typeface="Times New Roman"/>
                <a:cs typeface="Times New Roman"/>
              </a:rPr>
              <a:t> </a:t>
            </a:r>
            <a:r>
              <a:rPr lang="en-US" sz="2100" b="1" spc="-4" dirty="0">
                <a:solidFill>
                  <a:srgbClr val="003300"/>
                </a:solidFill>
                <a:latin typeface="Times New Roman"/>
                <a:cs typeface="Times New Roman"/>
              </a:rPr>
              <a:t>Check</a:t>
            </a:r>
            <a:r>
              <a:rPr lang="en-US" sz="2100" b="1" spc="4" dirty="0">
                <a:solidFill>
                  <a:srgbClr val="003300"/>
                </a:solidFill>
                <a:latin typeface="Times New Roman"/>
                <a:cs typeface="Times New Roman"/>
              </a:rPr>
              <a:t> </a:t>
            </a:r>
            <a:r>
              <a:rPr lang="en-US" sz="2100" b="1" spc="-4" dirty="0">
                <a:solidFill>
                  <a:srgbClr val="003300"/>
                </a:solidFill>
                <a:latin typeface="Times New Roman"/>
                <a:cs typeface="Times New Roman"/>
              </a:rPr>
              <a:t>Shell</a:t>
            </a:r>
            <a:r>
              <a:rPr lang="en-US" sz="2100" b="1" spc="-41" dirty="0">
                <a:solidFill>
                  <a:srgbClr val="003300"/>
                </a:solidFill>
                <a:latin typeface="Times New Roman"/>
                <a:cs typeface="Times New Roman"/>
              </a:rPr>
              <a:t> </a:t>
            </a:r>
            <a:r>
              <a:rPr lang="en-US" sz="2100" b="1" spc="-23" dirty="0">
                <a:solidFill>
                  <a:srgbClr val="003300"/>
                </a:solidFill>
                <a:latin typeface="Times New Roman"/>
                <a:cs typeface="Times New Roman"/>
              </a:rPr>
              <a:t>Version</a:t>
            </a:r>
            <a:r>
              <a:rPr lang="en-US" sz="2100" spc="-23" dirty="0">
                <a:solidFill>
                  <a:srgbClr val="003300"/>
                </a:solidFill>
                <a:latin typeface="Times New Roman"/>
                <a:cs typeface="Times New Roman"/>
              </a:rPr>
              <a:t>:</a:t>
            </a:r>
            <a:r>
              <a:rPr lang="en-US" sz="2100" spc="-4" dirty="0">
                <a:solidFill>
                  <a:srgbClr val="003300"/>
                </a:solidFill>
                <a:latin typeface="Times New Roman"/>
                <a:cs typeface="Times New Roman"/>
              </a:rPr>
              <a:t> </a:t>
            </a:r>
            <a:r>
              <a:rPr lang="en-US" sz="2100" b="1" spc="-4" dirty="0" err="1">
                <a:solidFill>
                  <a:srgbClr val="5F0000"/>
                </a:solidFill>
                <a:latin typeface="Times New Roman"/>
                <a:cs typeface="Times New Roman"/>
              </a:rPr>
              <a:t>mongosh</a:t>
            </a:r>
            <a:r>
              <a:rPr lang="en-US" sz="2100" b="1" spc="4" dirty="0">
                <a:solidFill>
                  <a:srgbClr val="5F0000"/>
                </a:solidFill>
                <a:latin typeface="Times New Roman"/>
                <a:cs typeface="Times New Roman"/>
              </a:rPr>
              <a:t> </a:t>
            </a:r>
            <a:r>
              <a:rPr lang="en-US" sz="2100" b="1" dirty="0">
                <a:solidFill>
                  <a:srgbClr val="5F0000"/>
                </a:solidFill>
                <a:latin typeface="Times New Roman"/>
                <a:cs typeface="Times New Roman"/>
              </a:rPr>
              <a:t>–version </a:t>
            </a:r>
            <a:r>
              <a:rPr lang="en-US" sz="2100" b="1" spc="-439" dirty="0">
                <a:solidFill>
                  <a:srgbClr val="5F0000"/>
                </a:solidFill>
                <a:latin typeface="Times New Roman"/>
                <a:cs typeface="Times New Roman"/>
              </a:rPr>
              <a:t> </a:t>
            </a:r>
            <a:r>
              <a:rPr lang="en-US" sz="2100" b="1" spc="-86" dirty="0">
                <a:solidFill>
                  <a:srgbClr val="003300"/>
                </a:solidFill>
                <a:latin typeface="Times New Roman"/>
                <a:cs typeface="Times New Roman"/>
              </a:rPr>
              <a:t>To</a:t>
            </a:r>
            <a:r>
              <a:rPr lang="en-US" sz="2100" b="1" spc="-4" dirty="0">
                <a:solidFill>
                  <a:srgbClr val="003300"/>
                </a:solidFill>
                <a:latin typeface="Times New Roman"/>
                <a:cs typeface="Times New Roman"/>
              </a:rPr>
              <a:t> Check</a:t>
            </a:r>
            <a:r>
              <a:rPr lang="en-US" sz="2100" b="1" dirty="0">
                <a:solidFill>
                  <a:srgbClr val="003300"/>
                </a:solidFill>
                <a:latin typeface="Times New Roman"/>
                <a:cs typeface="Times New Roman"/>
              </a:rPr>
              <a:t> Documentation:</a:t>
            </a:r>
            <a:r>
              <a:rPr lang="en-US" sz="2100" b="1" spc="-8" dirty="0">
                <a:solidFill>
                  <a:srgbClr val="003300"/>
                </a:solidFill>
                <a:latin typeface="Times New Roman"/>
                <a:cs typeface="Times New Roman"/>
              </a:rPr>
              <a:t> </a:t>
            </a:r>
            <a:r>
              <a:rPr lang="en-US" sz="2100" b="1" spc="-4" dirty="0" err="1">
                <a:solidFill>
                  <a:srgbClr val="5F0000"/>
                </a:solidFill>
                <a:latin typeface="Times New Roman"/>
                <a:cs typeface="Times New Roman"/>
              </a:rPr>
              <a:t>db.help</a:t>
            </a:r>
            <a:r>
              <a:rPr lang="en-US" sz="2100" b="1" spc="-4" dirty="0">
                <a:solidFill>
                  <a:srgbClr val="5F0000"/>
                </a:solidFill>
                <a:latin typeface="Times New Roman"/>
                <a:cs typeface="Times New Roman"/>
              </a:rPr>
              <a:t>()</a:t>
            </a:r>
            <a:endParaRPr lang="en-US" sz="2100" dirty="0">
              <a:latin typeface="Times New Roman"/>
              <a:cs typeface="Times New Roman"/>
            </a:endParaRPr>
          </a:p>
          <a:p>
            <a:pPr>
              <a:lnSpc>
                <a:spcPct val="100000"/>
              </a:lnSpc>
            </a:pPr>
            <a:endParaRPr lang="en-US" sz="2400" dirty="0">
              <a:latin typeface="Times New Roman"/>
              <a:cs typeface="Times New Roman"/>
            </a:endParaRPr>
          </a:p>
          <a:p>
            <a:pPr marL="9525">
              <a:spcBef>
                <a:spcPts val="1316"/>
              </a:spcBef>
            </a:pPr>
            <a:r>
              <a:rPr lang="en-US" sz="2100" b="1" spc="-86" dirty="0">
                <a:solidFill>
                  <a:srgbClr val="003300"/>
                </a:solidFill>
                <a:latin typeface="Times New Roman"/>
                <a:cs typeface="Times New Roman"/>
              </a:rPr>
              <a:t>To</a:t>
            </a:r>
            <a:r>
              <a:rPr lang="en-US" sz="2100" b="1" spc="-8" dirty="0">
                <a:solidFill>
                  <a:srgbClr val="003300"/>
                </a:solidFill>
                <a:latin typeface="Times New Roman"/>
                <a:cs typeface="Times New Roman"/>
              </a:rPr>
              <a:t> </a:t>
            </a:r>
            <a:r>
              <a:rPr lang="en-US" sz="2100" b="1" dirty="0">
                <a:solidFill>
                  <a:srgbClr val="003300"/>
                </a:solidFill>
                <a:latin typeface="Times New Roman"/>
                <a:cs typeface="Times New Roman"/>
              </a:rPr>
              <a:t>know</a:t>
            </a:r>
            <a:r>
              <a:rPr lang="en-US" sz="2100" b="1" spc="-4" dirty="0">
                <a:solidFill>
                  <a:srgbClr val="003300"/>
                </a:solidFill>
                <a:latin typeface="Times New Roman"/>
                <a:cs typeface="Times New Roman"/>
              </a:rPr>
              <a:t> </a:t>
            </a:r>
            <a:r>
              <a:rPr lang="en-US" sz="2100" b="1" spc="-8" dirty="0">
                <a:solidFill>
                  <a:srgbClr val="003300"/>
                </a:solidFill>
                <a:latin typeface="Times New Roman"/>
                <a:cs typeface="Times New Roman"/>
              </a:rPr>
              <a:t>current</a:t>
            </a:r>
            <a:r>
              <a:rPr lang="en-US" sz="2100" b="1" spc="-4" dirty="0">
                <a:solidFill>
                  <a:srgbClr val="003300"/>
                </a:solidFill>
                <a:latin typeface="Times New Roman"/>
                <a:cs typeface="Times New Roman"/>
              </a:rPr>
              <a:t> database:</a:t>
            </a:r>
            <a:r>
              <a:rPr lang="en-US" sz="2100" b="1" spc="-41" dirty="0">
                <a:solidFill>
                  <a:srgbClr val="003300"/>
                </a:solidFill>
                <a:latin typeface="Times New Roman"/>
                <a:cs typeface="Times New Roman"/>
              </a:rPr>
              <a:t> </a:t>
            </a:r>
            <a:r>
              <a:rPr lang="en-US" sz="2100" b="1" dirty="0" err="1">
                <a:solidFill>
                  <a:srgbClr val="5F0000"/>
                </a:solidFill>
                <a:latin typeface="Times New Roman"/>
                <a:cs typeface="Times New Roman"/>
              </a:rPr>
              <a:t>db.getName</a:t>
            </a:r>
            <a:r>
              <a:rPr lang="en-US" sz="2100" b="1" dirty="0">
                <a:solidFill>
                  <a:srgbClr val="5F0000"/>
                </a:solidFill>
                <a:latin typeface="Times New Roman"/>
                <a:cs typeface="Times New Roman"/>
              </a:rPr>
              <a:t>()</a:t>
            </a:r>
            <a:endParaRPr lang="en-US" sz="2100" dirty="0">
              <a:latin typeface="Times New Roman"/>
              <a:cs typeface="Times New Roman"/>
            </a:endParaRPr>
          </a:p>
          <a:p>
            <a:pPr marL="9525" marR="1205865">
              <a:lnSpc>
                <a:spcPts val="5040"/>
              </a:lnSpc>
              <a:spcBef>
                <a:spcPts val="581"/>
              </a:spcBef>
              <a:tabLst>
                <a:tab pos="5194459" algn="l"/>
                <a:tab pos="5239226" algn="l"/>
              </a:tabLst>
            </a:pPr>
            <a:endParaRPr lang="en-US" sz="2100" spc="-8" dirty="0">
              <a:solidFill>
                <a:srgbClr val="003300"/>
              </a:solidFill>
              <a:latin typeface="Times New Roman"/>
              <a:cs typeface="Times New Roman"/>
            </a:endParaRPr>
          </a:p>
          <a:p>
            <a:pPr marL="9525" marR="1205865">
              <a:lnSpc>
                <a:spcPts val="5040"/>
              </a:lnSpc>
              <a:spcBef>
                <a:spcPts val="581"/>
              </a:spcBef>
              <a:tabLst>
                <a:tab pos="5194459" algn="l"/>
                <a:tab pos="5239226" algn="l"/>
              </a:tabLst>
            </a:pPr>
            <a:endParaRPr lang="en-US" sz="2100" dirty="0">
              <a:latin typeface="Times New Roman"/>
              <a:cs typeface="Times New Roman"/>
            </a:endParaRPr>
          </a:p>
        </p:txBody>
      </p:sp>
    </p:spTree>
    <p:extLst>
      <p:ext uri="{BB962C8B-B14F-4D97-AF65-F5344CB8AC3E}">
        <p14:creationId xmlns:p14="http://schemas.microsoft.com/office/powerpoint/2010/main" val="3498832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381000" y="381000"/>
            <a:ext cx="8043401" cy="389834"/>
          </a:xfrm>
        </p:spPr>
        <p:txBody>
          <a:bodyPr>
            <a:normAutofit fontScale="90000"/>
          </a:bodyPr>
          <a:lstStyle/>
          <a:p>
            <a:r>
              <a:rPr lang="en-US" sz="3300" dirty="0">
                <a:solidFill>
                  <a:srgbClr val="600000"/>
                </a:solidFill>
                <a:latin typeface="Times New Roman" panose="02020603050405020304" pitchFamily="18" charset="0"/>
              </a:rPr>
              <a:t>MongoDB</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3910052"/>
          </a:xfrm>
        </p:spPr>
        <p:txBody>
          <a:bodyPr>
            <a:normAutofit/>
          </a:bodyPr>
          <a:lstStyle/>
          <a:p>
            <a:pPr algn="l"/>
            <a:r>
              <a:rPr lang="en-US" sz="1800" b="1" dirty="0">
                <a:solidFill>
                  <a:srgbClr val="600000"/>
                </a:solidFill>
                <a:latin typeface="Times New Roman" panose="02020603050405020304" pitchFamily="18" charset="0"/>
              </a:rPr>
              <a:t>MongoDB Admin will use these default databases.</a:t>
            </a:r>
          </a:p>
          <a:p>
            <a:pPr algn="l"/>
            <a:r>
              <a:rPr lang="en-US" sz="1800" b="1" dirty="0">
                <a:solidFill>
                  <a:srgbClr val="600000"/>
                </a:solidFill>
                <a:latin typeface="Times New Roman" panose="02020603050405020304" pitchFamily="18" charset="0"/>
              </a:rPr>
              <a:t>&gt; show </a:t>
            </a:r>
            <a:r>
              <a:rPr lang="en-US" sz="1800" b="1" dirty="0" err="1">
                <a:solidFill>
                  <a:srgbClr val="600000"/>
                </a:solidFill>
                <a:latin typeface="Times New Roman" panose="02020603050405020304" pitchFamily="18" charset="0"/>
              </a:rPr>
              <a:t>dbs</a:t>
            </a:r>
            <a:endParaRPr lang="en-US" sz="1800" b="1" dirty="0">
              <a:solidFill>
                <a:srgbClr val="600000"/>
              </a:solidFill>
              <a:latin typeface="Times New Roman" panose="02020603050405020304" pitchFamily="18" charset="0"/>
            </a:endParaRPr>
          </a:p>
          <a:p>
            <a:pPr algn="l"/>
            <a:r>
              <a:rPr lang="en-US" sz="1800" dirty="0">
                <a:solidFill>
                  <a:srgbClr val="003300"/>
                </a:solidFill>
                <a:latin typeface="Times New Roman" panose="02020603050405020304" pitchFamily="18" charset="0"/>
              </a:rPr>
              <a:t>admin 0.000GB 	config 0.000GB 	local 0.000GB</a:t>
            </a:r>
          </a:p>
          <a:p>
            <a:pPr marL="0" indent="0">
              <a:buNone/>
            </a:pPr>
            <a:endParaRPr lang="en-US" sz="1800" dirty="0">
              <a:solidFill>
                <a:srgbClr val="003300"/>
              </a:solidFill>
              <a:latin typeface="Times New Roman" panose="02020603050405020304" pitchFamily="18" charset="0"/>
            </a:endParaRPr>
          </a:p>
          <a:p>
            <a:pPr algn="l"/>
            <a:r>
              <a:rPr lang="en-US" sz="1800" b="1" dirty="0">
                <a:solidFill>
                  <a:srgbClr val="600000"/>
                </a:solidFill>
                <a:latin typeface="Times New Roman" panose="02020603050405020304" pitchFamily="18" charset="0"/>
              </a:rPr>
              <a:t>1. admin:</a:t>
            </a:r>
          </a:p>
          <a:p>
            <a:pPr marL="0" indent="0">
              <a:buNone/>
            </a:pPr>
            <a:r>
              <a:rPr lang="en-US" sz="1800" dirty="0">
                <a:solidFill>
                  <a:srgbClr val="003300"/>
                </a:solidFill>
                <a:latin typeface="Times New Roman" panose="02020603050405020304" pitchFamily="18" charset="0"/>
              </a:rPr>
              <a:t>	admin database is used to store user authentication and authorization information .</a:t>
            </a:r>
          </a:p>
          <a:p>
            <a:pPr algn="l"/>
            <a:r>
              <a:rPr lang="en-US" sz="1800" b="1" dirty="0">
                <a:solidFill>
                  <a:srgbClr val="600000"/>
                </a:solidFill>
                <a:latin typeface="Times New Roman" panose="02020603050405020304" pitchFamily="18" charset="0"/>
              </a:rPr>
              <a:t>2. config:</a:t>
            </a:r>
          </a:p>
          <a:p>
            <a:pPr marL="0" indent="0">
              <a:buNone/>
            </a:pPr>
            <a:r>
              <a:rPr lang="en-US" sz="1800" dirty="0">
                <a:solidFill>
                  <a:srgbClr val="003300"/>
                </a:solidFill>
                <a:latin typeface="Times New Roman" panose="02020603050405020304" pitchFamily="18" charset="0"/>
              </a:rPr>
              <a:t>	To store configuration information of </a:t>
            </a:r>
            <a:r>
              <a:rPr lang="en-US" sz="1800" dirty="0" err="1">
                <a:solidFill>
                  <a:srgbClr val="003300"/>
                </a:solidFill>
                <a:latin typeface="Times New Roman" panose="02020603050405020304" pitchFamily="18" charset="0"/>
              </a:rPr>
              <a:t>mongodb</a:t>
            </a:r>
            <a:r>
              <a:rPr lang="en-US" sz="1800" dirty="0">
                <a:solidFill>
                  <a:srgbClr val="003300"/>
                </a:solidFill>
                <a:latin typeface="Times New Roman" panose="02020603050405020304" pitchFamily="18" charset="0"/>
              </a:rPr>
              <a:t> server.</a:t>
            </a:r>
          </a:p>
          <a:p>
            <a:pPr algn="l"/>
            <a:r>
              <a:rPr lang="en-US" sz="1800" b="1" dirty="0">
                <a:solidFill>
                  <a:srgbClr val="600000"/>
                </a:solidFill>
                <a:latin typeface="Times New Roman" panose="02020603050405020304" pitchFamily="18" charset="0"/>
              </a:rPr>
              <a:t>3. local:</a:t>
            </a:r>
          </a:p>
          <a:p>
            <a:pPr marL="0" indent="0">
              <a:buNone/>
            </a:pPr>
            <a:r>
              <a:rPr lang="en-US" sz="1800" dirty="0">
                <a:solidFill>
                  <a:srgbClr val="003300"/>
                </a:solidFill>
                <a:latin typeface="Times New Roman" panose="02020603050405020304" pitchFamily="18" charset="0"/>
              </a:rPr>
              <a:t>	local database can be used by admin while performing replication process.</a:t>
            </a:r>
            <a:endParaRPr lang="en-US" sz="1800" dirty="0"/>
          </a:p>
        </p:txBody>
      </p:sp>
    </p:spTree>
    <p:extLst>
      <p:ext uri="{BB962C8B-B14F-4D97-AF65-F5344CB8AC3E}">
        <p14:creationId xmlns:p14="http://schemas.microsoft.com/office/powerpoint/2010/main" val="2495969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304800" y="457200"/>
            <a:ext cx="8043401" cy="389834"/>
          </a:xfrm>
        </p:spPr>
        <p:txBody>
          <a:bodyPr>
            <a:normAutofit fontScale="90000"/>
          </a:bodyPr>
          <a:lstStyle/>
          <a:p>
            <a:r>
              <a:rPr lang="en-US" sz="3300" dirty="0">
                <a:solidFill>
                  <a:srgbClr val="600000"/>
                </a:solidFill>
                <a:latin typeface="Times New Roman" panose="02020603050405020304" pitchFamily="18" charset="0"/>
              </a:rPr>
              <a:t>Creation of Database and Collection</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lgn="l">
              <a:buNone/>
            </a:pPr>
            <a:r>
              <a:rPr lang="en-US" sz="1800" dirty="0">
                <a:solidFill>
                  <a:srgbClr val="003300"/>
                </a:solidFill>
                <a:latin typeface="Wingdings-Regular"/>
              </a:rPr>
              <a:t></a:t>
            </a:r>
            <a:r>
              <a:rPr lang="en-US" sz="1800" dirty="0">
                <a:solidFill>
                  <a:srgbClr val="003300"/>
                </a:solidFill>
                <a:latin typeface="Times New Roman" panose="02020603050405020304" pitchFamily="18" charset="0"/>
              </a:rPr>
              <a:t>Database won't be created at the </a:t>
            </a:r>
            <a:r>
              <a:rPr lang="en-US" sz="1800" dirty="0" err="1">
                <a:solidFill>
                  <a:srgbClr val="003300"/>
                </a:solidFill>
                <a:latin typeface="Times New Roman" panose="02020603050405020304" pitchFamily="18" charset="0"/>
              </a:rPr>
              <a:t>begining</a:t>
            </a:r>
            <a:r>
              <a:rPr lang="en-US" sz="1800" dirty="0">
                <a:solidFill>
                  <a:srgbClr val="003300"/>
                </a:solidFill>
                <a:latin typeface="Times New Roman" panose="02020603050405020304" pitchFamily="18" charset="0"/>
              </a:rPr>
              <a:t> and it will be created dynamically.</a:t>
            </a:r>
          </a:p>
          <a:p>
            <a:pPr marL="0" indent="0" algn="l">
              <a:buNone/>
            </a:pPr>
            <a:r>
              <a:rPr lang="en-US" sz="1800" dirty="0">
                <a:solidFill>
                  <a:srgbClr val="003300"/>
                </a:solidFill>
                <a:latin typeface="Wingdings-Regular"/>
              </a:rPr>
              <a:t></a:t>
            </a:r>
            <a:r>
              <a:rPr lang="en-US" sz="1800" dirty="0">
                <a:solidFill>
                  <a:srgbClr val="003300"/>
                </a:solidFill>
                <a:latin typeface="Times New Roman" panose="02020603050405020304" pitchFamily="18" charset="0"/>
              </a:rPr>
              <a:t>Whenever we are creating collection or inserting document then database will be</a:t>
            </a:r>
          </a:p>
          <a:p>
            <a:pPr marL="0" indent="0" algn="l">
              <a:buNone/>
            </a:pPr>
            <a:r>
              <a:rPr lang="en-US" sz="1800" dirty="0">
                <a:solidFill>
                  <a:srgbClr val="003300"/>
                </a:solidFill>
                <a:latin typeface="Times New Roman" panose="02020603050405020304" pitchFamily="18" charset="0"/>
              </a:rPr>
              <a:t>created dynamically.</a:t>
            </a:r>
          </a:p>
          <a:p>
            <a:pPr marL="0" indent="0" algn="l">
              <a:buNone/>
            </a:pPr>
            <a:r>
              <a:rPr lang="en-US" sz="1800" b="1" dirty="0">
                <a:solidFill>
                  <a:srgbClr val="600000"/>
                </a:solidFill>
                <a:latin typeface="Times New Roman" panose="02020603050405020304" pitchFamily="18" charset="0"/>
              </a:rPr>
              <a:t>test&gt; show </a:t>
            </a:r>
            <a:r>
              <a:rPr lang="en-US" sz="1800" b="1" dirty="0" err="1">
                <a:solidFill>
                  <a:srgbClr val="600000"/>
                </a:solidFill>
                <a:latin typeface="Times New Roman" panose="02020603050405020304" pitchFamily="18" charset="0"/>
              </a:rPr>
              <a:t>dbs</a:t>
            </a:r>
            <a:endParaRPr lang="en-US" sz="1800" b="1" dirty="0">
              <a:solidFill>
                <a:srgbClr val="600000"/>
              </a:solidFill>
              <a:latin typeface="Times New Roman" panose="02020603050405020304" pitchFamily="18" charset="0"/>
            </a:endParaRPr>
          </a:p>
          <a:p>
            <a:pPr marL="0" indent="0" algn="l">
              <a:buNone/>
            </a:pPr>
            <a:r>
              <a:rPr lang="en-US" sz="1800" dirty="0">
                <a:solidFill>
                  <a:srgbClr val="003300"/>
                </a:solidFill>
                <a:latin typeface="Times New Roman" panose="02020603050405020304" pitchFamily="18" charset="0"/>
              </a:rPr>
              <a:t>admin 0.000GB</a:t>
            </a:r>
          </a:p>
          <a:p>
            <a:pPr marL="0" indent="0" algn="l">
              <a:buNone/>
            </a:pPr>
            <a:r>
              <a:rPr lang="en-US" sz="1800" dirty="0">
                <a:solidFill>
                  <a:srgbClr val="003300"/>
                </a:solidFill>
                <a:latin typeface="Times New Roman" panose="02020603050405020304" pitchFamily="18" charset="0"/>
              </a:rPr>
              <a:t>config 0.000GB</a:t>
            </a:r>
          </a:p>
          <a:p>
            <a:pPr marL="0" indent="0" algn="l">
              <a:buNone/>
            </a:pPr>
            <a:r>
              <a:rPr lang="en-US" sz="1800" dirty="0">
                <a:solidFill>
                  <a:srgbClr val="003300"/>
                </a:solidFill>
                <a:latin typeface="Times New Roman" panose="02020603050405020304" pitchFamily="18" charset="0"/>
              </a:rPr>
              <a:t>local 0.000GB</a:t>
            </a:r>
          </a:p>
          <a:p>
            <a:pPr marL="0" indent="0" algn="l">
              <a:buNone/>
            </a:pPr>
            <a:r>
              <a:rPr lang="en-US" sz="1800" b="1" dirty="0">
                <a:solidFill>
                  <a:srgbClr val="600000"/>
                </a:solidFill>
                <a:latin typeface="Times New Roman" panose="02020603050405020304" pitchFamily="18" charset="0"/>
              </a:rPr>
              <a:t>test&gt; use MYDB1</a:t>
            </a:r>
          </a:p>
          <a:p>
            <a:pPr marL="0" indent="0" algn="l">
              <a:buNone/>
            </a:pPr>
            <a:r>
              <a:rPr lang="en-US" sz="1800" dirty="0">
                <a:solidFill>
                  <a:srgbClr val="003300"/>
                </a:solidFill>
                <a:latin typeface="Times New Roman" panose="02020603050405020304" pitchFamily="18" charset="0"/>
              </a:rPr>
              <a:t>switched to MYDB1</a:t>
            </a:r>
          </a:p>
          <a:p>
            <a:pPr marL="0" indent="0" algn="l">
              <a:buNone/>
            </a:pPr>
            <a:r>
              <a:rPr lang="en-US" sz="1800" b="1" dirty="0">
                <a:solidFill>
                  <a:srgbClr val="600000"/>
                </a:solidFill>
                <a:latin typeface="Times New Roman" panose="02020603050405020304" pitchFamily="18" charset="0"/>
              </a:rPr>
              <a:t>MYDB1&gt; show </a:t>
            </a:r>
            <a:r>
              <a:rPr lang="en-US" sz="1800" b="1" dirty="0" err="1">
                <a:solidFill>
                  <a:srgbClr val="600000"/>
                </a:solidFill>
                <a:latin typeface="Times New Roman" panose="02020603050405020304" pitchFamily="18" charset="0"/>
              </a:rPr>
              <a:t>dbs</a:t>
            </a:r>
            <a:endParaRPr lang="en-US" sz="1800" b="1" dirty="0">
              <a:solidFill>
                <a:srgbClr val="600000"/>
              </a:solidFill>
              <a:latin typeface="Times New Roman" panose="02020603050405020304" pitchFamily="18" charset="0"/>
            </a:endParaRPr>
          </a:p>
          <a:p>
            <a:pPr marL="0" indent="0" algn="l">
              <a:buNone/>
            </a:pPr>
            <a:r>
              <a:rPr lang="en-US" sz="1800" dirty="0">
                <a:solidFill>
                  <a:srgbClr val="003300"/>
                </a:solidFill>
                <a:latin typeface="Times New Roman" panose="02020603050405020304" pitchFamily="18" charset="0"/>
              </a:rPr>
              <a:t>admin 0.000GB</a:t>
            </a:r>
          </a:p>
          <a:p>
            <a:pPr marL="0" indent="0" algn="l">
              <a:buNone/>
            </a:pPr>
            <a:r>
              <a:rPr lang="en-US" sz="1800" dirty="0">
                <a:solidFill>
                  <a:srgbClr val="003300"/>
                </a:solidFill>
                <a:latin typeface="Times New Roman" panose="02020603050405020304" pitchFamily="18" charset="0"/>
              </a:rPr>
              <a:t>config 0.000GB</a:t>
            </a:r>
          </a:p>
          <a:p>
            <a:pPr marL="0" indent="0" algn="l">
              <a:buNone/>
            </a:pPr>
            <a:r>
              <a:rPr lang="en-US" sz="1800" dirty="0">
                <a:solidFill>
                  <a:srgbClr val="003300"/>
                </a:solidFill>
                <a:latin typeface="Times New Roman" panose="02020603050405020304" pitchFamily="18" charset="0"/>
              </a:rPr>
              <a:t>local 0.000GB</a:t>
            </a:r>
            <a:endParaRPr lang="en-US" sz="1800" dirty="0"/>
          </a:p>
        </p:txBody>
      </p:sp>
    </p:spTree>
    <p:extLst>
      <p:ext uri="{BB962C8B-B14F-4D97-AF65-F5344CB8AC3E}">
        <p14:creationId xmlns:p14="http://schemas.microsoft.com/office/powerpoint/2010/main" val="2056932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78275" y="381000"/>
            <a:ext cx="8279376" cy="389834"/>
          </a:xfrm>
        </p:spPr>
        <p:txBody>
          <a:bodyPr>
            <a:normAutofit fontScale="90000"/>
          </a:bodyPr>
          <a:lstStyle/>
          <a:p>
            <a:r>
              <a:rPr lang="en-US" sz="3300" dirty="0">
                <a:solidFill>
                  <a:srgbClr val="600000"/>
                </a:solidFill>
                <a:latin typeface="Times New Roman" panose="02020603050405020304" pitchFamily="18" charset="0"/>
              </a:rPr>
              <a:t>How to create collection</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lnSpc>
                <a:spcPct val="115000"/>
              </a:lnSpc>
              <a:spcBef>
                <a:spcPts val="0"/>
              </a:spcBef>
              <a:spcAft>
                <a:spcPts val="0"/>
              </a:spcAft>
              <a:buNone/>
            </a:pPr>
            <a:r>
              <a:rPr lang="en-US" sz="1950" b="1" dirty="0">
                <a:latin typeface="Times New Roman" panose="02020603050405020304" pitchFamily="18" charset="0"/>
                <a:ea typeface="Calibri" panose="020F0502020204030204" pitchFamily="34" charset="0"/>
                <a:cs typeface="Times New Roman" panose="02020603050405020304" pitchFamily="18" charset="0"/>
              </a:rPr>
              <a:t>MYDB1&gt; </a:t>
            </a:r>
            <a:r>
              <a:rPr lang="en-US" sz="1950" b="1" dirty="0" err="1">
                <a:latin typeface="Times New Roman" panose="02020603050405020304" pitchFamily="18" charset="0"/>
                <a:ea typeface="Calibri" panose="020F0502020204030204" pitchFamily="34" charset="0"/>
                <a:cs typeface="Times New Roman" panose="02020603050405020304" pitchFamily="18" charset="0"/>
              </a:rPr>
              <a:t>db.createCollection</a:t>
            </a:r>
            <a:r>
              <a:rPr lang="en-US" sz="1950" b="1" dirty="0">
                <a:latin typeface="Times New Roman" panose="02020603050405020304" pitchFamily="18" charset="0"/>
                <a:ea typeface="Calibri" panose="020F0502020204030204" pitchFamily="34" charset="0"/>
                <a:cs typeface="Times New Roman" panose="02020603050405020304" pitchFamily="18" charset="0"/>
              </a:rPr>
              <a:t>("students")</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dirty="0">
                <a:latin typeface="Times New Roman" panose="02020603050405020304" pitchFamily="18" charset="0"/>
                <a:ea typeface="Calibri" panose="020F0502020204030204" pitchFamily="34" charset="0"/>
                <a:cs typeface="Times New Roman" panose="02020603050405020304" pitchFamily="18" charset="0"/>
              </a:rPr>
              <a:t>{ ok: 1 }</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dirty="0">
                <a:latin typeface="Times New Roman" panose="02020603050405020304" pitchFamily="18" charset="0"/>
                <a:ea typeface="Calibri" panose="020F0502020204030204" pitchFamily="34" charset="0"/>
                <a:cs typeface="Times New Roman" panose="02020603050405020304" pitchFamily="18" charset="0"/>
              </a:rPr>
              <a:t> </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b="1" dirty="0">
                <a:latin typeface="Times New Roman" panose="02020603050405020304" pitchFamily="18" charset="0"/>
                <a:ea typeface="Calibri" panose="020F0502020204030204" pitchFamily="34" charset="0"/>
                <a:cs typeface="Times New Roman" panose="02020603050405020304" pitchFamily="18" charset="0"/>
              </a:rPr>
              <a:t>MYDB1&gt; show </a:t>
            </a:r>
            <a:r>
              <a:rPr lang="en-US" sz="1950" b="1" dirty="0" err="1">
                <a:latin typeface="Times New Roman" panose="02020603050405020304" pitchFamily="18" charset="0"/>
                <a:ea typeface="Calibri" panose="020F0502020204030204" pitchFamily="34" charset="0"/>
                <a:cs typeface="Times New Roman" panose="02020603050405020304" pitchFamily="18" charset="0"/>
              </a:rPr>
              <a:t>dbs</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dirty="0">
                <a:latin typeface="Times New Roman" panose="02020603050405020304" pitchFamily="18" charset="0"/>
                <a:ea typeface="Calibri" panose="020F0502020204030204" pitchFamily="34" charset="0"/>
                <a:cs typeface="Times New Roman" panose="02020603050405020304" pitchFamily="18" charset="0"/>
              </a:rPr>
              <a:t>MYDB1     8.00 KiB</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dirty="0">
                <a:latin typeface="Times New Roman" panose="02020603050405020304" pitchFamily="18" charset="0"/>
                <a:ea typeface="Calibri" panose="020F0502020204030204" pitchFamily="34" charset="0"/>
                <a:cs typeface="Times New Roman" panose="02020603050405020304" pitchFamily="18" charset="0"/>
              </a:rPr>
              <a:t>admin    40.00 KiB</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dirty="0">
                <a:latin typeface="Times New Roman" panose="02020603050405020304" pitchFamily="18" charset="0"/>
                <a:ea typeface="Calibri" panose="020F0502020204030204" pitchFamily="34" charset="0"/>
                <a:cs typeface="Times New Roman" panose="02020603050405020304" pitchFamily="18" charset="0"/>
              </a:rPr>
              <a:t>config  108.00 KiB</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950" dirty="0">
                <a:latin typeface="Times New Roman" panose="02020603050405020304" pitchFamily="18" charset="0"/>
                <a:ea typeface="Calibri" panose="020F0502020204030204" pitchFamily="34" charset="0"/>
                <a:cs typeface="Times New Roman" panose="02020603050405020304" pitchFamily="18" charset="0"/>
              </a:rPr>
              <a:t>local    72.00 KiB</a:t>
            </a:r>
            <a:endParaRPr lang="en-US" sz="1950" dirty="0">
              <a:latin typeface="Calibri" panose="020F0502020204030204" pitchFamily="34" charset="0"/>
              <a:ea typeface="Calibri" panose="020F0502020204030204" pitchFamily="34" charset="0"/>
              <a:cs typeface="Times New Roman" panose="02020603050405020304" pitchFamily="18" charset="0"/>
            </a:endParaRPr>
          </a:p>
          <a:p>
            <a:pPr algn="l"/>
            <a:endParaRPr lang="en-US" sz="1950" dirty="0"/>
          </a:p>
        </p:txBody>
      </p:sp>
    </p:spTree>
    <p:extLst>
      <p:ext uri="{BB962C8B-B14F-4D97-AF65-F5344CB8AC3E}">
        <p14:creationId xmlns:p14="http://schemas.microsoft.com/office/powerpoint/2010/main" val="319409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idx="4294967295"/>
          </p:nvPr>
        </p:nvSpPr>
        <p:spPr>
          <a:xfrm>
            <a:off x="457200" y="1131094"/>
            <a:ext cx="8686800" cy="116681"/>
          </a:xfrm>
        </p:spPr>
        <p:txBody>
          <a:bodyPr>
            <a:noAutofit/>
          </a:bodyPr>
          <a:lstStyle/>
          <a:p>
            <a:endParaRPr lang="en-US" sz="2700" dirty="0"/>
          </a:p>
        </p:txBody>
      </p:sp>
      <p:pic>
        <p:nvPicPr>
          <p:cNvPr id="3" name="Content Placeholder 2" descr="A table with text on it&#10;&#10;Description automatically generated">
            <a:extLst>
              <a:ext uri="{FF2B5EF4-FFF2-40B4-BE49-F238E27FC236}">
                <a16:creationId xmlns:a16="http://schemas.microsoft.com/office/drawing/2014/main" id="{BE23BD5C-AB55-A747-7078-B2FE924E5E2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5865" y="857250"/>
            <a:ext cx="9239864" cy="5036344"/>
          </a:xfrm>
        </p:spPr>
      </p:pic>
    </p:spTree>
    <p:extLst>
      <p:ext uri="{BB962C8B-B14F-4D97-AF65-F5344CB8AC3E}">
        <p14:creationId xmlns:p14="http://schemas.microsoft.com/office/powerpoint/2010/main" val="191433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298655" y="609600"/>
            <a:ext cx="8708922" cy="516194"/>
          </a:xfrm>
        </p:spPr>
        <p:txBody>
          <a:bodyPr>
            <a:normAutofit fontScale="90000"/>
          </a:bodyPr>
          <a:lstStyle/>
          <a:p>
            <a:r>
              <a:rPr lang="en-US" sz="3300" dirty="0">
                <a:solidFill>
                  <a:srgbClr val="600000"/>
                </a:solidFill>
                <a:latin typeface="Times New Roman" panose="02020603050405020304" pitchFamily="18" charset="0"/>
              </a:rPr>
              <a:t>How to drop database?</a:t>
            </a:r>
            <a:br>
              <a:rPr lang="en-US" sz="3300" dirty="0">
                <a:solidFill>
                  <a:srgbClr val="600000"/>
                </a:solidFill>
                <a:latin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981767" cy="4420829"/>
          </a:xfrm>
        </p:spPr>
        <p:txBody>
          <a:bodyPr>
            <a:noAutofit/>
          </a:bodyPr>
          <a:lstStyle/>
          <a:p>
            <a:pPr algn="l"/>
            <a:endParaRPr lang="en-US" b="1" i="0" u="none" strike="noStrike" baseline="0" dirty="0">
              <a:solidFill>
                <a:srgbClr val="600000"/>
              </a:solidFill>
              <a:latin typeface="Times New Roman" panose="02020603050405020304" pitchFamily="18" charset="0"/>
              <a:cs typeface="Times New Roman" panose="02020603050405020304" pitchFamily="18" charset="0"/>
            </a:endParaRPr>
          </a:p>
          <a:p>
            <a:pPr algn="l"/>
            <a:r>
              <a:rPr lang="en-US" b="1" i="0" u="none" strike="noStrike" baseline="0" dirty="0" err="1">
                <a:solidFill>
                  <a:srgbClr val="600000"/>
                </a:solidFill>
                <a:latin typeface="Times New Roman" panose="02020603050405020304" pitchFamily="18" charset="0"/>
                <a:cs typeface="Times New Roman" panose="02020603050405020304" pitchFamily="18" charset="0"/>
              </a:rPr>
              <a:t>db.dropDatabase</a:t>
            </a:r>
            <a:r>
              <a:rPr lang="en-US" b="1" i="0" u="none" strike="noStrike" baseline="0" dirty="0">
                <a:solidFill>
                  <a:srgbClr val="600000"/>
                </a:solidFill>
                <a:latin typeface="Times New Roman" panose="02020603050405020304" pitchFamily="18" charset="0"/>
                <a:cs typeface="Times New Roman" panose="02020603050405020304" pitchFamily="18" charset="0"/>
              </a:rPr>
              <a:t>() - current database will be deleted.</a:t>
            </a:r>
          </a:p>
          <a:p>
            <a:pPr algn="l"/>
            <a:r>
              <a:rPr lang="en-US" b="1" i="0" u="none" strike="noStrike" baseline="0" dirty="0">
                <a:solidFill>
                  <a:srgbClr val="003300"/>
                </a:solidFill>
                <a:latin typeface="Times New Roman" panose="02020603050405020304" pitchFamily="18" charset="0"/>
                <a:cs typeface="Times New Roman" panose="02020603050405020304" pitchFamily="18" charset="0"/>
              </a:rPr>
              <a:t>Note: </a:t>
            </a:r>
            <a:r>
              <a:rPr lang="en-US" b="1" i="0" u="none" strike="noStrike" baseline="0" dirty="0" err="1">
                <a:solidFill>
                  <a:srgbClr val="003300"/>
                </a:solidFill>
                <a:latin typeface="Times New Roman" panose="02020603050405020304" pitchFamily="18" charset="0"/>
                <a:cs typeface="Times New Roman" panose="02020603050405020304" pitchFamily="18" charset="0"/>
              </a:rPr>
              <a:t>db.getName</a:t>
            </a:r>
            <a:r>
              <a:rPr lang="en-US" b="1" i="0" u="none" strike="noStrike" baseline="0" dirty="0">
                <a:solidFill>
                  <a:srgbClr val="003300"/>
                </a:solidFill>
                <a:latin typeface="Times New Roman" panose="02020603050405020304" pitchFamily="18" charset="0"/>
                <a:cs typeface="Times New Roman" panose="02020603050405020304" pitchFamily="18" charset="0"/>
              </a:rPr>
              <a:t>() to know current database.</a:t>
            </a:r>
          </a:p>
          <a:p>
            <a:pPr marL="0">
              <a:lnSpc>
                <a:spcPct val="115000"/>
              </a:lnSpc>
              <a:spcBef>
                <a:spcPts val="0"/>
              </a:spcBef>
              <a:spcAft>
                <a:spcPts val="0"/>
              </a:spcAft>
            </a:pP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db.students.deleteOne</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({rollno:111})- to delete one document in a collection</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acknowledged: true,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deletedCount</a:t>
            </a:r>
            <a:r>
              <a:rPr lang="en-US" dirty="0">
                <a:effectLst/>
                <a:latin typeface="Times New Roman" panose="02020603050405020304" pitchFamily="18" charset="0"/>
                <a:ea typeface="Calibri" panose="020F0502020204030204" pitchFamily="34" charset="0"/>
                <a:cs typeface="Times New Roman" panose="02020603050405020304" pitchFamily="18" charset="0"/>
              </a:rPr>
              <a:t>: 1 }</a:t>
            </a:r>
          </a:p>
          <a:p>
            <a:pPr algn="l"/>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7241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54212" y="381000"/>
            <a:ext cx="8708922" cy="516194"/>
          </a:xfrm>
        </p:spPr>
        <p:txBody>
          <a:bodyPr>
            <a:normAutofit fontScale="90000"/>
          </a:bodyPr>
          <a:lstStyle/>
          <a:p>
            <a:r>
              <a:rPr lang="en-US" sz="3300" dirty="0">
                <a:solidFill>
                  <a:srgbClr val="600000"/>
                </a:solidFill>
                <a:latin typeface="Times New Roman" panose="02020603050405020304" pitchFamily="18" charset="0"/>
              </a:rPr>
              <a:t>Basic CRUD Operations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908025" cy="4420829"/>
          </a:xfrm>
        </p:spPr>
        <p:txBody>
          <a:bodyPr>
            <a:noAutofit/>
          </a:bodyPr>
          <a:lstStyle/>
          <a:p>
            <a:pPr algn="l"/>
            <a:r>
              <a:rPr lang="en-US" sz="2000" b="1" i="0" u="none" strike="noStrike" baseline="0" dirty="0">
                <a:latin typeface="Times New Roman" panose="02020603050405020304" pitchFamily="18" charset="0"/>
              </a:rPr>
              <a:t>C---&gt;</a:t>
            </a:r>
            <a:r>
              <a:rPr lang="en-US" sz="2000" b="1" i="0" u="none" strike="noStrike" baseline="0" dirty="0" err="1">
                <a:latin typeface="Times New Roman" panose="02020603050405020304" pitchFamily="18" charset="0"/>
              </a:rPr>
              <a:t>Create|Insert</a:t>
            </a:r>
            <a:r>
              <a:rPr lang="en-US" sz="2000" b="1" i="0" u="none" strike="noStrike" baseline="0" dirty="0">
                <a:latin typeface="Times New Roman" panose="02020603050405020304" pitchFamily="18" charset="0"/>
              </a:rPr>
              <a:t> document</a:t>
            </a:r>
          </a:p>
          <a:p>
            <a:pPr algn="l"/>
            <a:r>
              <a:rPr lang="en-US" sz="2000" b="1" i="0" u="none" strike="noStrike" baseline="0" dirty="0">
                <a:solidFill>
                  <a:srgbClr val="FF0000"/>
                </a:solidFill>
                <a:latin typeface="Times New Roman" panose="02020603050405020304" pitchFamily="18" charset="0"/>
              </a:rPr>
              <a:t>How to insert document into the collection?</a:t>
            </a:r>
          </a:p>
          <a:p>
            <a:r>
              <a:rPr lang="en-US" sz="2000" b="1" dirty="0" err="1">
                <a:effectLst/>
                <a:latin typeface="Times New Roman" panose="02020603050405020304" pitchFamily="18" charset="0"/>
                <a:ea typeface="Calibri" panose="020F0502020204030204" pitchFamily="34" charset="0"/>
              </a:rPr>
              <a:t>db.students.insertOne</a:t>
            </a:r>
            <a:r>
              <a:rPr lang="en-US" sz="2000" b="1" dirty="0">
                <a:effectLst/>
                <a:latin typeface="Times New Roman" panose="02020603050405020304" pitchFamily="18" charset="0"/>
                <a:ea typeface="Calibri" panose="020F0502020204030204" pitchFamily="34" charset="0"/>
              </a:rPr>
              <a:t>({"rollno":501 , "name":"cse1"})- </a:t>
            </a:r>
            <a:r>
              <a:rPr lang="en-US" sz="2000" b="1" i="0" u="none" strike="noStrike" baseline="0" dirty="0">
                <a:solidFill>
                  <a:srgbClr val="FF0000"/>
                </a:solidFill>
                <a:latin typeface="Times New Roman" panose="02020603050405020304" pitchFamily="18" charset="0"/>
              </a:rPr>
              <a:t>To insert single document.</a:t>
            </a:r>
          </a:p>
          <a:p>
            <a:pPr algn="l"/>
            <a:endParaRPr lang="en-US" sz="2000" b="1" i="0" u="none" strike="noStrike" baseline="0" dirty="0">
              <a:latin typeface="Times New Roman" panose="02020603050405020304" pitchFamily="18" charset="0"/>
            </a:endParaRPr>
          </a:p>
          <a:p>
            <a:pPr algn="l"/>
            <a:r>
              <a:rPr lang="en-US" sz="2000" b="1" i="0" u="none" strike="noStrike" baseline="0" dirty="0" err="1">
                <a:latin typeface="Times New Roman" panose="02020603050405020304" pitchFamily="18" charset="0"/>
              </a:rPr>
              <a:t>db.collection.insertMany</a:t>
            </a:r>
            <a:r>
              <a:rPr lang="en-US" sz="2000" b="1" i="0" u="none" strike="noStrike" baseline="0" dirty="0">
                <a:latin typeface="Times New Roman" panose="02020603050405020304" pitchFamily="18" charset="0"/>
              </a:rPr>
              <a:t>()- </a:t>
            </a:r>
            <a:r>
              <a:rPr lang="en-US" sz="2000" b="1" i="0" u="none" strike="noStrike" baseline="0" dirty="0">
                <a:solidFill>
                  <a:srgbClr val="FF0000"/>
                </a:solidFill>
                <a:latin typeface="Times New Roman" panose="02020603050405020304" pitchFamily="18" charset="0"/>
              </a:rPr>
              <a:t>To insert multiple documents.</a:t>
            </a:r>
          </a:p>
          <a:p>
            <a:pPr algn="l"/>
            <a:r>
              <a:rPr lang="en-US" sz="2000" b="1" i="0" u="none" strike="noStrike" baseline="0" dirty="0" err="1">
                <a:latin typeface="Times New Roman" panose="02020603050405020304" pitchFamily="18" charset="0"/>
              </a:rPr>
              <a:t>db.collection.insertMany</a:t>
            </a:r>
            <a:r>
              <a:rPr lang="en-US" sz="2000" b="1" i="0" u="none" strike="noStrike" baseline="0" dirty="0">
                <a:latin typeface="Times New Roman" panose="02020603050405020304" pitchFamily="18" charset="0"/>
              </a:rPr>
              <a:t>([{..},{..},{..},{..}])</a:t>
            </a:r>
          </a:p>
          <a:p>
            <a:pPr algn="l"/>
            <a:r>
              <a:rPr lang="en-US" sz="2000" b="1" i="0" u="none" strike="noStrike" baseline="0" dirty="0" err="1">
                <a:latin typeface="Times New Roman" panose="02020603050405020304" pitchFamily="18" charset="0"/>
              </a:rPr>
              <a:t>db.employees.insertMany</a:t>
            </a:r>
            <a:r>
              <a:rPr lang="en-US" sz="2000" b="1" i="0" u="none" strike="noStrike" baseline="0" dirty="0">
                <a:latin typeface="Times New Roman" panose="02020603050405020304" pitchFamily="18" charset="0"/>
              </a:rPr>
              <a:t>([</a:t>
            </a:r>
          </a:p>
          <a:p>
            <a:pPr marL="0" indent="0">
              <a:buNone/>
            </a:pPr>
            <a:r>
              <a:rPr lang="en-US" sz="2000" b="1" dirty="0">
                <a:latin typeface="Times New Roman" panose="02020603050405020304" pitchFamily="18" charset="0"/>
              </a:rPr>
              <a:t>               </a:t>
            </a:r>
            <a:r>
              <a:rPr lang="en-US" sz="2000" b="1" i="0" u="none" strike="noStrike" baseline="0" dirty="0">
                <a:latin typeface="Times New Roman" panose="02020603050405020304" pitchFamily="18" charset="0"/>
              </a:rPr>
              <a:t>{</a:t>
            </a:r>
            <a:r>
              <a:rPr lang="en-US" sz="2000" b="1" i="0" u="none" strike="noStrike" baseline="0" dirty="0" err="1">
                <a:solidFill>
                  <a:srgbClr val="FF0000"/>
                </a:solidFill>
                <a:latin typeface="Times New Roman" panose="02020603050405020304" pitchFamily="18" charset="0"/>
              </a:rPr>
              <a:t>eno</a:t>
            </a:r>
            <a:r>
              <a:rPr lang="en-US" sz="2000" b="1" i="0" u="none" strike="noStrike" baseline="0" dirty="0">
                <a:solidFill>
                  <a:srgbClr val="FF0000"/>
                </a:solidFill>
                <a:latin typeface="Times New Roman" panose="02020603050405020304" pitchFamily="18" charset="0"/>
              </a:rPr>
              <a:t>: 200, </a:t>
            </a:r>
            <a:r>
              <a:rPr lang="en-US" sz="2000" b="1" i="0" u="none" strike="noStrike" baseline="0" dirty="0" err="1">
                <a:solidFill>
                  <a:srgbClr val="FF0000"/>
                </a:solidFill>
                <a:latin typeface="Times New Roman" panose="02020603050405020304" pitchFamily="18" charset="0"/>
              </a:rPr>
              <a:t>ename</a:t>
            </a:r>
            <a:r>
              <a:rPr lang="en-US" sz="2000" b="1" i="0" u="none" strike="noStrike" baseline="0" dirty="0">
                <a:solidFill>
                  <a:srgbClr val="FF0000"/>
                </a:solidFill>
                <a:latin typeface="Times New Roman" panose="02020603050405020304" pitchFamily="18" charset="0"/>
              </a:rPr>
              <a:t>: "Sunny", </a:t>
            </a:r>
            <a:r>
              <a:rPr lang="en-US" sz="2000" b="1" i="0" u="none" strike="noStrike" baseline="0" dirty="0" err="1">
                <a:solidFill>
                  <a:srgbClr val="FF0000"/>
                </a:solidFill>
                <a:latin typeface="Times New Roman" panose="02020603050405020304" pitchFamily="18" charset="0"/>
              </a:rPr>
              <a:t>esal</a:t>
            </a:r>
            <a:r>
              <a:rPr lang="en-US" sz="2000" b="1" i="0" u="none" strike="noStrike" baseline="0" dirty="0">
                <a:solidFill>
                  <a:srgbClr val="FF0000"/>
                </a:solidFill>
                <a:latin typeface="Times New Roman" panose="02020603050405020304" pitchFamily="18" charset="0"/>
              </a:rPr>
              <a:t>: 1000, </a:t>
            </a:r>
            <a:r>
              <a:rPr lang="en-US" sz="2000" b="1" i="0" u="none" strike="noStrike" baseline="0" dirty="0" err="1">
                <a:solidFill>
                  <a:srgbClr val="FF0000"/>
                </a:solidFill>
                <a:latin typeface="Times New Roman" panose="02020603050405020304" pitchFamily="18" charset="0"/>
              </a:rPr>
              <a:t>eaddr</a:t>
            </a:r>
            <a:r>
              <a:rPr lang="en-US" sz="2000" b="1" i="0" u="none" strike="noStrike" baseline="0" dirty="0">
                <a:solidFill>
                  <a:srgbClr val="FF0000"/>
                </a:solidFill>
                <a:latin typeface="Times New Roman" panose="02020603050405020304" pitchFamily="18" charset="0"/>
              </a:rPr>
              <a:t>: "Mumbai"</a:t>
            </a:r>
            <a:r>
              <a:rPr lang="en-US" sz="2000" b="1" i="0" u="none" strike="noStrike" baseline="0" dirty="0">
                <a:latin typeface="Times New Roman" panose="02020603050405020304" pitchFamily="18" charset="0"/>
              </a:rPr>
              <a:t>},</a:t>
            </a:r>
          </a:p>
          <a:p>
            <a:pPr marL="0" indent="0">
              <a:buNone/>
            </a:pPr>
            <a:r>
              <a:rPr lang="en-US" sz="2000" b="1" dirty="0">
                <a:latin typeface="Times New Roman" panose="02020603050405020304" pitchFamily="18" charset="0"/>
              </a:rPr>
              <a:t>               </a:t>
            </a:r>
            <a:r>
              <a:rPr lang="en-US" sz="2000" b="1" i="0" u="none" strike="noStrike" baseline="0" dirty="0">
                <a:latin typeface="Times New Roman" panose="02020603050405020304" pitchFamily="18" charset="0"/>
              </a:rPr>
              <a:t>{</a:t>
            </a:r>
            <a:r>
              <a:rPr lang="en-US" sz="2000" b="1" i="0" u="none" strike="noStrike" baseline="0" dirty="0" err="1">
                <a:solidFill>
                  <a:srgbClr val="00B0F0"/>
                </a:solidFill>
                <a:latin typeface="Times New Roman" panose="02020603050405020304" pitchFamily="18" charset="0"/>
              </a:rPr>
              <a:t>eno</a:t>
            </a:r>
            <a:r>
              <a:rPr lang="en-US" sz="2000" b="1" i="0" u="none" strike="noStrike" baseline="0" dirty="0">
                <a:solidFill>
                  <a:srgbClr val="00B0F0"/>
                </a:solidFill>
                <a:latin typeface="Times New Roman" panose="02020603050405020304" pitchFamily="18" charset="0"/>
              </a:rPr>
              <a:t>: 300, </a:t>
            </a:r>
            <a:r>
              <a:rPr lang="en-US" sz="2000" b="1" i="0" u="none" strike="noStrike" baseline="0" dirty="0" err="1">
                <a:solidFill>
                  <a:srgbClr val="00B0F0"/>
                </a:solidFill>
                <a:latin typeface="Times New Roman" panose="02020603050405020304" pitchFamily="18" charset="0"/>
              </a:rPr>
              <a:t>ename</a:t>
            </a:r>
            <a:r>
              <a:rPr lang="en-US" sz="2000" b="1" i="0" u="none" strike="noStrike" baseline="0" dirty="0">
                <a:solidFill>
                  <a:srgbClr val="00B0F0"/>
                </a:solidFill>
                <a:latin typeface="Times New Roman" panose="02020603050405020304" pitchFamily="18" charset="0"/>
              </a:rPr>
              <a:t>: "Sunny", </a:t>
            </a:r>
            <a:r>
              <a:rPr lang="en-US" sz="2000" b="1" i="0" u="none" strike="noStrike" baseline="0" dirty="0" err="1">
                <a:solidFill>
                  <a:srgbClr val="00B0F0"/>
                </a:solidFill>
                <a:latin typeface="Times New Roman" panose="02020603050405020304" pitchFamily="18" charset="0"/>
              </a:rPr>
              <a:t>esal</a:t>
            </a:r>
            <a:r>
              <a:rPr lang="en-US" sz="2000" b="1" i="0" u="none" strike="noStrike" baseline="0" dirty="0">
                <a:solidFill>
                  <a:srgbClr val="00B0F0"/>
                </a:solidFill>
                <a:latin typeface="Times New Roman" panose="02020603050405020304" pitchFamily="18" charset="0"/>
              </a:rPr>
              <a:t>: 1000, </a:t>
            </a:r>
            <a:r>
              <a:rPr lang="en-US" sz="2000" b="1" i="0" u="none" strike="noStrike" baseline="0" dirty="0" err="1">
                <a:solidFill>
                  <a:srgbClr val="00B0F0"/>
                </a:solidFill>
                <a:latin typeface="Times New Roman" panose="02020603050405020304" pitchFamily="18" charset="0"/>
              </a:rPr>
              <a:t>eaddr</a:t>
            </a:r>
            <a:r>
              <a:rPr lang="en-US" sz="2000" b="1" i="0" u="none" strike="noStrike" baseline="0" dirty="0">
                <a:solidFill>
                  <a:srgbClr val="00B0F0"/>
                </a:solidFill>
                <a:latin typeface="Times New Roman" panose="02020603050405020304" pitchFamily="18" charset="0"/>
              </a:rPr>
              <a:t>: "Mumbai"</a:t>
            </a:r>
            <a:r>
              <a:rPr lang="en-US" sz="2000" b="1" i="0" u="none" strike="noStrike" baseline="0" dirty="0">
                <a:latin typeface="Times New Roman" panose="02020603050405020304" pitchFamily="18" charset="0"/>
              </a:rPr>
              <a:t>}</a:t>
            </a:r>
          </a:p>
          <a:p>
            <a:pPr marL="0" indent="0">
              <a:buNone/>
            </a:pPr>
            <a:r>
              <a:rPr lang="en-US" sz="2000" b="1" dirty="0">
                <a:latin typeface="Times New Roman" panose="02020603050405020304" pitchFamily="18" charset="0"/>
              </a:rPr>
              <a:t>              </a:t>
            </a:r>
            <a:r>
              <a:rPr lang="en-US" sz="2000" b="1" i="0" u="none" strike="noStrike" baseline="0" dirty="0">
                <a:latin typeface="Times New Roman" panose="02020603050405020304" pitchFamily="18" charset="0"/>
              </a:rPr>
              <a:t>])</a:t>
            </a:r>
            <a:endParaRPr lang="en-US" sz="2000" dirty="0"/>
          </a:p>
        </p:txBody>
      </p:sp>
    </p:spTree>
    <p:extLst>
      <p:ext uri="{BB962C8B-B14F-4D97-AF65-F5344CB8AC3E}">
        <p14:creationId xmlns:p14="http://schemas.microsoft.com/office/powerpoint/2010/main" val="3264866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78275" y="304800"/>
            <a:ext cx="8708922" cy="516194"/>
          </a:xfrm>
        </p:spPr>
        <p:txBody>
          <a:bodyPr>
            <a:normAutofit fontScale="90000"/>
          </a:bodyPr>
          <a:lstStyle/>
          <a:p>
            <a:r>
              <a:rPr lang="en-US" sz="3300" dirty="0">
                <a:solidFill>
                  <a:srgbClr val="600000"/>
                </a:solidFill>
                <a:latin typeface="Times New Roman" panose="02020603050405020304" pitchFamily="18" charset="0"/>
              </a:rPr>
              <a:t>Basic CRUD Operations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buNone/>
            </a:pPr>
            <a:r>
              <a:rPr lang="en-US" sz="2000" b="1" i="0" u="none" strike="noStrike" baseline="0" dirty="0">
                <a:solidFill>
                  <a:srgbClr val="FF0000"/>
                </a:solidFill>
                <a:latin typeface="Times New Roman" panose="02020603050405020304" pitchFamily="18" charset="0"/>
              </a:rPr>
              <a:t>Creating Document separately and inserting into collection</a:t>
            </a:r>
          </a:p>
          <a:p>
            <a:pPr marL="0" indent="0">
              <a:buNone/>
            </a:pPr>
            <a:r>
              <a:rPr lang="en-US" sz="2000" b="1" i="0" u="none" strike="noStrike" baseline="0" dirty="0">
                <a:latin typeface="Times New Roman" panose="02020603050405020304" pitchFamily="18" charset="0"/>
              </a:rPr>
              <a:t>var emp = {};</a:t>
            </a:r>
          </a:p>
          <a:p>
            <a:pPr marL="0" indent="0">
              <a:buNone/>
            </a:pPr>
            <a:r>
              <a:rPr lang="en-US" sz="2000" b="1" i="0" u="none" strike="noStrike" baseline="0" dirty="0" err="1">
                <a:latin typeface="Times New Roman" panose="02020603050405020304" pitchFamily="18" charset="0"/>
              </a:rPr>
              <a:t>emp.eno</a:t>
            </a:r>
            <a:r>
              <a:rPr lang="en-US" sz="2000" b="1" i="0" u="none" strike="noStrike" baseline="0" dirty="0">
                <a:latin typeface="Times New Roman" panose="02020603050405020304" pitchFamily="18" charset="0"/>
              </a:rPr>
              <a:t> = 7777;</a:t>
            </a:r>
          </a:p>
          <a:p>
            <a:pPr marL="0" indent="0">
              <a:buNone/>
            </a:pPr>
            <a:r>
              <a:rPr lang="en-US" sz="2000" b="1" i="0" u="none" strike="noStrike" baseline="0" dirty="0" err="1">
                <a:latin typeface="Times New Roman" panose="02020603050405020304" pitchFamily="18" charset="0"/>
              </a:rPr>
              <a:t>emp.ename</a:t>
            </a:r>
            <a:r>
              <a:rPr lang="en-US" sz="2000" b="1" i="0" u="none" strike="noStrike" baseline="0" dirty="0">
                <a:latin typeface="Times New Roman" panose="02020603050405020304" pitchFamily="18" charset="0"/>
              </a:rPr>
              <a:t> = "Bunny";</a:t>
            </a:r>
          </a:p>
          <a:p>
            <a:pPr marL="0" indent="0">
              <a:buNone/>
            </a:pPr>
            <a:r>
              <a:rPr lang="en-US" sz="2000" b="1" i="0" u="none" strike="noStrike" baseline="0" dirty="0" err="1">
                <a:latin typeface="Times New Roman" panose="02020603050405020304" pitchFamily="18" charset="0"/>
              </a:rPr>
              <a:t>emp.esal</a:t>
            </a:r>
            <a:r>
              <a:rPr lang="en-US" sz="2000" b="1" i="0" u="none" strike="noStrike" baseline="0" dirty="0">
                <a:latin typeface="Times New Roman" panose="02020603050405020304" pitchFamily="18" charset="0"/>
              </a:rPr>
              <a:t> = 777777;</a:t>
            </a:r>
          </a:p>
          <a:p>
            <a:pPr marL="0" indent="0">
              <a:buNone/>
            </a:pPr>
            <a:r>
              <a:rPr lang="en-US" sz="2000" b="1" i="0" u="none" strike="noStrike" baseline="0" dirty="0" err="1">
                <a:latin typeface="Times New Roman" panose="02020603050405020304" pitchFamily="18" charset="0"/>
              </a:rPr>
              <a:t>emp.eaddr</a:t>
            </a:r>
            <a:r>
              <a:rPr lang="en-US" sz="2000" b="1" i="0" u="none" strike="noStrike" baseline="0" dirty="0">
                <a:latin typeface="Times New Roman" panose="02020603050405020304" pitchFamily="18" charset="0"/>
              </a:rPr>
              <a:t> = "Hyderabad";</a:t>
            </a:r>
          </a:p>
          <a:p>
            <a:pPr marL="0" indent="0">
              <a:buNone/>
            </a:pPr>
            <a:r>
              <a:rPr lang="en-US" sz="2000" b="1" i="0" u="none" strike="noStrike" baseline="0" dirty="0" err="1">
                <a:solidFill>
                  <a:srgbClr val="FF0000"/>
                </a:solidFill>
                <a:latin typeface="Times New Roman" panose="02020603050405020304" pitchFamily="18" charset="0"/>
              </a:rPr>
              <a:t>db.employees.insertOne</a:t>
            </a:r>
            <a:r>
              <a:rPr lang="en-US" sz="2000" b="1" i="0" u="none" strike="noStrike" baseline="0" dirty="0">
                <a:solidFill>
                  <a:srgbClr val="FF0000"/>
                </a:solidFill>
                <a:latin typeface="Times New Roman" panose="02020603050405020304" pitchFamily="18" charset="0"/>
              </a:rPr>
              <a:t>(emp)</a:t>
            </a:r>
          </a:p>
          <a:p>
            <a:pPr marL="0" indent="0">
              <a:buNone/>
            </a:pPr>
            <a:r>
              <a:rPr lang="en-US" sz="2000" b="1" i="0" u="none" strike="noStrike" baseline="0" dirty="0" err="1">
                <a:solidFill>
                  <a:srgbClr val="FF0000"/>
                </a:solidFill>
                <a:latin typeface="Times New Roman" panose="02020603050405020304" pitchFamily="18" charset="0"/>
              </a:rPr>
              <a:t>db.employees.</a:t>
            </a:r>
            <a:r>
              <a:rPr lang="en-US" sz="2000" i="0" u="none" strike="noStrike" baseline="0" dirty="0" err="1">
                <a:solidFill>
                  <a:srgbClr val="FF0000"/>
                </a:solidFill>
                <a:latin typeface="Times New Roman" panose="02020603050405020304" pitchFamily="18" charset="0"/>
              </a:rPr>
              <a:t>insertMany</a:t>
            </a:r>
            <a:r>
              <a:rPr lang="en-US" sz="2000" b="1" i="0" u="none" strike="noStrike" baseline="0" dirty="0">
                <a:solidFill>
                  <a:srgbClr val="FF0000"/>
                </a:solidFill>
                <a:latin typeface="Times New Roman" panose="02020603050405020304" pitchFamily="18" charset="0"/>
              </a:rPr>
              <a:t>([emp])</a:t>
            </a:r>
          </a:p>
          <a:p>
            <a:pPr marL="0" indent="0">
              <a:buNone/>
            </a:pPr>
            <a:r>
              <a:rPr lang="en-US" sz="2000" b="1" i="0" u="none" strike="noStrike" baseline="0" dirty="0">
                <a:latin typeface="Times New Roman" panose="02020603050405020304" pitchFamily="18" charset="0"/>
              </a:rPr>
              <a:t>//</a:t>
            </a:r>
            <a:r>
              <a:rPr lang="en-US" sz="2000" b="1" i="0" u="none" strike="noStrike" baseline="0" dirty="0" err="1">
                <a:latin typeface="Times New Roman" panose="02020603050405020304" pitchFamily="18" charset="0"/>
              </a:rPr>
              <a:t>db.employees.insert</a:t>
            </a:r>
            <a:r>
              <a:rPr lang="en-US" sz="2000" b="1" i="0" u="none" strike="noStrike" baseline="0" dirty="0">
                <a:latin typeface="Times New Roman" panose="02020603050405020304" pitchFamily="18" charset="0"/>
              </a:rPr>
              <a:t>(emp)</a:t>
            </a:r>
          </a:p>
          <a:p>
            <a:pPr marL="0" indent="0">
              <a:buNone/>
            </a:pPr>
            <a:r>
              <a:rPr lang="en-US" sz="2000" b="1" i="0" u="none" strike="noStrike" baseline="0" dirty="0">
                <a:latin typeface="Times New Roman" panose="02020603050405020304" pitchFamily="18" charset="0"/>
              </a:rPr>
              <a:t>//</a:t>
            </a:r>
            <a:r>
              <a:rPr lang="en-US" sz="2000" b="1" i="0" u="none" strike="noStrike" baseline="0" dirty="0" err="1">
                <a:latin typeface="Times New Roman" panose="02020603050405020304" pitchFamily="18" charset="0"/>
              </a:rPr>
              <a:t>db.employees.insert</a:t>
            </a:r>
            <a:r>
              <a:rPr lang="en-US" sz="2000" b="1" i="0" u="none" strike="noStrike" baseline="0" dirty="0">
                <a:latin typeface="Times New Roman" panose="02020603050405020304" pitchFamily="18" charset="0"/>
              </a:rPr>
              <a:t>([emp])</a:t>
            </a:r>
            <a:endParaRPr lang="en-US" sz="2000" dirty="0"/>
          </a:p>
        </p:txBody>
      </p:sp>
    </p:spTree>
    <p:extLst>
      <p:ext uri="{BB962C8B-B14F-4D97-AF65-F5344CB8AC3E}">
        <p14:creationId xmlns:p14="http://schemas.microsoft.com/office/powerpoint/2010/main" val="35055539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86296" y="228600"/>
            <a:ext cx="8708922" cy="516194"/>
          </a:xfrm>
        </p:spPr>
        <p:txBody>
          <a:bodyPr>
            <a:normAutofit fontScale="90000"/>
          </a:bodyPr>
          <a:lstStyle/>
          <a:p>
            <a:r>
              <a:rPr lang="en-US" sz="3300" dirty="0">
                <a:solidFill>
                  <a:srgbClr val="600000"/>
                </a:solidFill>
                <a:latin typeface="Times New Roman" panose="02020603050405020304" pitchFamily="18" charset="0"/>
              </a:rPr>
              <a:t>Basic CRUD Operations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algn="l"/>
            <a:r>
              <a:rPr lang="en-US" sz="1500" b="1" dirty="0">
                <a:solidFill>
                  <a:srgbClr val="600000"/>
                </a:solidFill>
                <a:latin typeface="Times New Roman" panose="02020603050405020304" pitchFamily="18" charset="0"/>
              </a:rPr>
              <a:t>Inserting Documents from java script file:</a:t>
            </a:r>
          </a:p>
          <a:p>
            <a:pPr algn="l"/>
            <a:r>
              <a:rPr lang="en-US" sz="1500" dirty="0" err="1">
                <a:solidFill>
                  <a:srgbClr val="071D01"/>
                </a:solidFill>
                <a:latin typeface="Times New Roman" panose="02020603050405020304" pitchFamily="18" charset="0"/>
              </a:rPr>
              <a:t>studentsdb</a:t>
            </a:r>
            <a:r>
              <a:rPr lang="en-US" sz="1500" dirty="0">
                <a:solidFill>
                  <a:srgbClr val="071D01"/>
                </a:solidFill>
                <a:latin typeface="Times New Roman" panose="02020603050405020304" pitchFamily="18" charset="0"/>
              </a:rPr>
              <a:t> ---&gt;database</a:t>
            </a:r>
          </a:p>
          <a:p>
            <a:pPr algn="l"/>
            <a:r>
              <a:rPr lang="en-US" sz="1500" dirty="0">
                <a:solidFill>
                  <a:srgbClr val="071D01"/>
                </a:solidFill>
                <a:latin typeface="Times New Roman" panose="02020603050405020304" pitchFamily="18" charset="0"/>
              </a:rPr>
              <a:t>students---&gt;collection</a:t>
            </a:r>
          </a:p>
          <a:p>
            <a:pPr algn="l"/>
            <a:r>
              <a:rPr lang="en-US" sz="1500" b="1" dirty="0">
                <a:solidFill>
                  <a:srgbClr val="600000"/>
                </a:solidFill>
                <a:latin typeface="Times New Roman" panose="02020603050405020304" pitchFamily="18" charset="0"/>
              </a:rPr>
              <a:t>students.js:</a:t>
            </a:r>
          </a:p>
          <a:p>
            <a:pPr marL="0" indent="0">
              <a:buNone/>
            </a:pPr>
            <a:r>
              <a:rPr lang="en-US" sz="1500" dirty="0">
                <a:solidFill>
                  <a:srgbClr val="071D01"/>
                </a:solidFill>
                <a:latin typeface="Times New Roman" panose="02020603050405020304" pitchFamily="18" charset="0"/>
              </a:rPr>
              <a:t>	</a:t>
            </a:r>
            <a:r>
              <a:rPr lang="en-US" sz="1500" dirty="0" err="1">
                <a:solidFill>
                  <a:srgbClr val="071D01"/>
                </a:solidFill>
                <a:latin typeface="Times New Roman" panose="02020603050405020304" pitchFamily="18" charset="0"/>
              </a:rPr>
              <a:t>db.students.insertOne</a:t>
            </a:r>
            <a:r>
              <a:rPr lang="en-US" sz="1500" dirty="0">
                <a:solidFill>
                  <a:srgbClr val="071D01"/>
                </a:solidFill>
                <a:latin typeface="TimesNewRomanPSMT"/>
              </a:rPr>
              <a:t>({name: “</a:t>
            </a:r>
            <a:r>
              <a:rPr lang="en-US" sz="1500" dirty="0">
                <a:solidFill>
                  <a:srgbClr val="071D01"/>
                </a:solidFill>
                <a:latin typeface="Times New Roman" panose="02020603050405020304" pitchFamily="18" charset="0"/>
              </a:rPr>
              <a:t>Karthick", </a:t>
            </a:r>
            <a:r>
              <a:rPr lang="en-US" sz="1500" dirty="0" err="1">
                <a:solidFill>
                  <a:srgbClr val="071D01"/>
                </a:solidFill>
                <a:latin typeface="Times New Roman" panose="02020603050405020304" pitchFamily="18" charset="0"/>
              </a:rPr>
              <a:t>rollno</a:t>
            </a:r>
            <a:r>
              <a:rPr lang="en-US" sz="1500" dirty="0">
                <a:solidFill>
                  <a:srgbClr val="071D01"/>
                </a:solidFill>
                <a:latin typeface="Times New Roman" panose="02020603050405020304" pitchFamily="18" charset="0"/>
              </a:rPr>
              <a:t>: 101, marks: 98 })</a:t>
            </a:r>
          </a:p>
          <a:p>
            <a:pPr marL="0" indent="0">
              <a:buNone/>
            </a:pPr>
            <a:r>
              <a:rPr lang="en-US" sz="1500" dirty="0">
                <a:solidFill>
                  <a:srgbClr val="071D01"/>
                </a:solidFill>
                <a:latin typeface="Times New Roman" panose="02020603050405020304" pitchFamily="18" charset="0"/>
              </a:rPr>
              <a:t>	</a:t>
            </a:r>
            <a:r>
              <a:rPr lang="en-US" sz="1500" dirty="0" err="1">
                <a:solidFill>
                  <a:srgbClr val="071D01"/>
                </a:solidFill>
                <a:latin typeface="Times New Roman" panose="02020603050405020304" pitchFamily="18" charset="0"/>
              </a:rPr>
              <a:t>db.students.insertOne</a:t>
            </a:r>
            <a:r>
              <a:rPr lang="en-US" sz="1500" dirty="0">
                <a:solidFill>
                  <a:srgbClr val="071D01"/>
                </a:solidFill>
                <a:latin typeface="Times New Roman" panose="02020603050405020304" pitchFamily="18" charset="0"/>
              </a:rPr>
              <a:t>({name: "Ravi", </a:t>
            </a:r>
            <a:r>
              <a:rPr lang="en-US" sz="1500" dirty="0" err="1">
                <a:solidFill>
                  <a:srgbClr val="071D01"/>
                </a:solidFill>
                <a:latin typeface="Times New Roman" panose="02020603050405020304" pitchFamily="18" charset="0"/>
              </a:rPr>
              <a:t>rollno</a:t>
            </a:r>
            <a:r>
              <a:rPr lang="en-US" sz="1500" dirty="0">
                <a:solidFill>
                  <a:srgbClr val="071D01"/>
                </a:solidFill>
                <a:latin typeface="Times New Roman" panose="02020603050405020304" pitchFamily="18" charset="0"/>
              </a:rPr>
              <a:t>: 102, marks: 99 })</a:t>
            </a:r>
          </a:p>
          <a:p>
            <a:pPr marL="0" indent="0">
              <a:buNone/>
            </a:pPr>
            <a:r>
              <a:rPr lang="en-US" sz="1500" dirty="0">
                <a:solidFill>
                  <a:srgbClr val="071D01"/>
                </a:solidFill>
                <a:latin typeface="Times New Roman" panose="02020603050405020304" pitchFamily="18" charset="0"/>
              </a:rPr>
              <a:t>	</a:t>
            </a:r>
            <a:r>
              <a:rPr lang="en-US" sz="1500" dirty="0" err="1">
                <a:solidFill>
                  <a:srgbClr val="071D01"/>
                </a:solidFill>
                <a:latin typeface="Times New Roman" panose="02020603050405020304" pitchFamily="18" charset="0"/>
              </a:rPr>
              <a:t>db.students.insertOne</a:t>
            </a:r>
            <a:r>
              <a:rPr lang="en-US" sz="1500" dirty="0">
                <a:solidFill>
                  <a:srgbClr val="071D01"/>
                </a:solidFill>
                <a:latin typeface="Times New Roman" panose="02020603050405020304" pitchFamily="18" charset="0"/>
              </a:rPr>
              <a:t>({name: "Shiva", </a:t>
            </a:r>
            <a:r>
              <a:rPr lang="en-US" sz="1500" dirty="0" err="1">
                <a:solidFill>
                  <a:srgbClr val="071D01"/>
                </a:solidFill>
                <a:latin typeface="Times New Roman" panose="02020603050405020304" pitchFamily="18" charset="0"/>
              </a:rPr>
              <a:t>rollno</a:t>
            </a:r>
            <a:r>
              <a:rPr lang="en-US" sz="1500" dirty="0">
                <a:solidFill>
                  <a:srgbClr val="071D01"/>
                </a:solidFill>
                <a:latin typeface="Times New Roman" panose="02020603050405020304" pitchFamily="18" charset="0"/>
              </a:rPr>
              <a:t>: 103, marks: 100 })</a:t>
            </a:r>
          </a:p>
          <a:p>
            <a:pPr marL="0" indent="0">
              <a:buNone/>
            </a:pPr>
            <a:r>
              <a:rPr lang="en-US" sz="1500" dirty="0">
                <a:solidFill>
                  <a:srgbClr val="071D01"/>
                </a:solidFill>
                <a:latin typeface="Times New Roman" panose="02020603050405020304" pitchFamily="18" charset="0"/>
              </a:rPr>
              <a:t>	</a:t>
            </a:r>
            <a:r>
              <a:rPr lang="en-US" sz="1500" dirty="0" err="1">
                <a:solidFill>
                  <a:srgbClr val="071D01"/>
                </a:solidFill>
                <a:latin typeface="Times New Roman" panose="02020603050405020304" pitchFamily="18" charset="0"/>
              </a:rPr>
              <a:t>db.students.insertOne</a:t>
            </a:r>
            <a:r>
              <a:rPr lang="en-US" sz="1500" dirty="0">
                <a:solidFill>
                  <a:srgbClr val="071D01"/>
                </a:solidFill>
                <a:latin typeface="Times New Roman" panose="02020603050405020304" pitchFamily="18" charset="0"/>
              </a:rPr>
              <a:t>({name: "Pavan", </a:t>
            </a:r>
            <a:r>
              <a:rPr lang="en-US" sz="1500" dirty="0" err="1">
                <a:solidFill>
                  <a:srgbClr val="071D01"/>
                </a:solidFill>
                <a:latin typeface="Times New Roman" panose="02020603050405020304" pitchFamily="18" charset="0"/>
              </a:rPr>
              <a:t>rollno</a:t>
            </a:r>
            <a:r>
              <a:rPr lang="en-US" sz="1500" dirty="0">
                <a:solidFill>
                  <a:srgbClr val="071D01"/>
                </a:solidFill>
                <a:latin typeface="Times New Roman" panose="02020603050405020304" pitchFamily="18" charset="0"/>
              </a:rPr>
              <a:t>: 104, marks: 80 })</a:t>
            </a:r>
          </a:p>
          <a:p>
            <a:pPr algn="l"/>
            <a:r>
              <a:rPr lang="en-US" sz="1500" b="1" dirty="0">
                <a:solidFill>
                  <a:srgbClr val="600000"/>
                </a:solidFill>
                <a:latin typeface="Times New Roman" panose="02020603050405020304" pitchFamily="18" charset="0"/>
              </a:rPr>
              <a:t>load("D:\students.js")</a:t>
            </a:r>
          </a:p>
          <a:p>
            <a:pPr algn="l"/>
            <a:r>
              <a:rPr lang="en-US" sz="1500" dirty="0">
                <a:solidFill>
                  <a:srgbClr val="071D01"/>
                </a:solidFill>
                <a:latin typeface="Times New Roman" panose="02020603050405020304" pitchFamily="18" charset="0"/>
              </a:rPr>
              <a:t>&gt; show collections</a:t>
            </a:r>
          </a:p>
          <a:p>
            <a:pPr algn="l"/>
            <a:r>
              <a:rPr lang="en-US" sz="1500" dirty="0">
                <a:solidFill>
                  <a:srgbClr val="071D01"/>
                </a:solidFill>
                <a:latin typeface="Times New Roman" panose="02020603050405020304" pitchFamily="18" charset="0"/>
              </a:rPr>
              <a:t>&gt; load("D:\students.js")</a:t>
            </a:r>
          </a:p>
          <a:p>
            <a:pPr marL="0" indent="0">
              <a:buNone/>
            </a:pPr>
            <a:r>
              <a:rPr lang="en-US" sz="1500" dirty="0">
                <a:solidFill>
                  <a:srgbClr val="071D01"/>
                </a:solidFill>
                <a:latin typeface="Times New Roman" panose="02020603050405020304" pitchFamily="18" charset="0"/>
              </a:rPr>
              <a:t>	true</a:t>
            </a:r>
          </a:p>
          <a:p>
            <a:pPr algn="l"/>
            <a:r>
              <a:rPr lang="en-US" sz="1500" dirty="0">
                <a:solidFill>
                  <a:srgbClr val="071D01"/>
                </a:solidFill>
                <a:latin typeface="Times New Roman" panose="02020603050405020304" pitchFamily="18" charset="0"/>
              </a:rPr>
              <a:t>&gt; show collections</a:t>
            </a:r>
          </a:p>
          <a:p>
            <a:pPr marL="0" indent="0">
              <a:buNone/>
            </a:pPr>
            <a:r>
              <a:rPr lang="en-US" sz="1500" dirty="0">
                <a:solidFill>
                  <a:srgbClr val="071D01"/>
                </a:solidFill>
                <a:latin typeface="Times New Roman" panose="02020603050405020304" pitchFamily="18" charset="0"/>
              </a:rPr>
              <a:t>	students</a:t>
            </a:r>
            <a:endParaRPr lang="en-US" sz="1500" dirty="0"/>
          </a:p>
        </p:txBody>
      </p:sp>
    </p:spTree>
    <p:extLst>
      <p:ext uri="{BB962C8B-B14F-4D97-AF65-F5344CB8AC3E}">
        <p14:creationId xmlns:p14="http://schemas.microsoft.com/office/powerpoint/2010/main" val="19630767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78275" y="304800"/>
            <a:ext cx="8708922" cy="479322"/>
          </a:xfrm>
        </p:spPr>
        <p:txBody>
          <a:bodyPr>
            <a:normAutofit fontScale="90000"/>
          </a:bodyPr>
          <a:lstStyle/>
          <a:p>
            <a:r>
              <a:rPr lang="en-US" sz="3300" dirty="0">
                <a:solidFill>
                  <a:srgbClr val="600000"/>
                </a:solidFill>
                <a:latin typeface="Times New Roman" panose="02020603050405020304" pitchFamily="18" charset="0"/>
              </a:rPr>
              <a:t>Basic CRUD Operations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81116" y="1203838"/>
            <a:ext cx="8790039" cy="4796912"/>
          </a:xfrm>
        </p:spPr>
        <p:txBody>
          <a:bodyPr>
            <a:noAutofit/>
          </a:bodyPr>
          <a:lstStyle/>
          <a:p>
            <a:pPr algn="l">
              <a:lnSpc>
                <a:spcPct val="100000"/>
              </a:lnSpc>
            </a:pPr>
            <a:r>
              <a:rPr lang="en-US" sz="1950" b="1" dirty="0">
                <a:solidFill>
                  <a:srgbClr val="600000"/>
                </a:solidFill>
                <a:latin typeface="Times New Roman" panose="02020603050405020304" pitchFamily="18" charset="0"/>
              </a:rPr>
              <a:t>R---&gt;Read / Retrieval Operation</a:t>
            </a:r>
          </a:p>
          <a:p>
            <a:pPr algn="l">
              <a:lnSpc>
                <a:spcPct val="100000"/>
              </a:lnSpc>
            </a:pPr>
            <a:r>
              <a:rPr lang="en-US" sz="1950" b="1" dirty="0" err="1">
                <a:solidFill>
                  <a:srgbClr val="600000"/>
                </a:solidFill>
                <a:latin typeface="Times New Roman" panose="02020603050405020304" pitchFamily="18" charset="0"/>
              </a:rPr>
              <a:t>db.collection.find</a:t>
            </a:r>
            <a:r>
              <a:rPr lang="en-US" sz="1950" b="1" dirty="0">
                <a:solidFill>
                  <a:srgbClr val="600000"/>
                </a:solidFill>
                <a:latin typeface="Times New Roman" panose="02020603050405020304" pitchFamily="18" charset="0"/>
              </a:rPr>
              <a:t>() </a:t>
            </a:r>
            <a:r>
              <a:rPr lang="en-US" sz="1950" dirty="0">
                <a:solidFill>
                  <a:srgbClr val="003300"/>
                </a:solidFill>
                <a:latin typeface="Times New Roman" panose="02020603050405020304" pitchFamily="18" charset="0"/>
              </a:rPr>
              <a:t>---&gt;To get all documents present in the given collection.</a:t>
            </a:r>
          </a:p>
          <a:p>
            <a:pPr algn="l">
              <a:lnSpc>
                <a:spcPct val="100000"/>
              </a:lnSpc>
            </a:pPr>
            <a:r>
              <a:rPr lang="en-US" sz="1950" b="1" dirty="0" err="1">
                <a:solidFill>
                  <a:srgbClr val="003300"/>
                </a:solidFill>
                <a:latin typeface="Times New Roman" panose="02020603050405020304" pitchFamily="18" charset="0"/>
              </a:rPr>
              <a:t>db.collection.findOne</a:t>
            </a:r>
            <a:r>
              <a:rPr lang="en-US" sz="1950" b="1" dirty="0">
                <a:solidFill>
                  <a:srgbClr val="003300"/>
                </a:solidFill>
                <a:latin typeface="Times New Roman" panose="02020603050405020304" pitchFamily="18" charset="0"/>
              </a:rPr>
              <a:t>() </a:t>
            </a:r>
            <a:r>
              <a:rPr lang="en-US" sz="1950" dirty="0">
                <a:solidFill>
                  <a:srgbClr val="003300"/>
                </a:solidFill>
                <a:latin typeface="Times New Roman" panose="02020603050405020304" pitchFamily="18" charset="0"/>
              </a:rPr>
              <a:t>---&gt;To get one document.</a:t>
            </a:r>
          </a:p>
          <a:p>
            <a:pPr algn="l">
              <a:lnSpc>
                <a:spcPct val="100000"/>
              </a:lnSpc>
            </a:pPr>
            <a:r>
              <a:rPr lang="en-US" sz="1950" b="1" dirty="0" err="1">
                <a:solidFill>
                  <a:srgbClr val="600000"/>
                </a:solidFill>
                <a:latin typeface="Times New Roman" panose="02020603050405020304" pitchFamily="18" charset="0"/>
              </a:rPr>
              <a:t>eg</a:t>
            </a:r>
            <a:r>
              <a:rPr lang="en-US" sz="1950" b="1" dirty="0">
                <a:solidFill>
                  <a:srgbClr val="600000"/>
                </a:solidFill>
                <a:latin typeface="Times New Roman" panose="02020603050405020304" pitchFamily="18" charset="0"/>
              </a:rPr>
              <a:t>: </a:t>
            </a:r>
            <a:r>
              <a:rPr lang="en-US" sz="1950" b="1" dirty="0" err="1">
                <a:solidFill>
                  <a:srgbClr val="600000"/>
                </a:solidFill>
                <a:latin typeface="Times New Roman" panose="02020603050405020304" pitchFamily="18" charset="0"/>
              </a:rPr>
              <a:t>db.employees.find</a:t>
            </a:r>
            <a:r>
              <a:rPr lang="en-US" sz="1950" b="1" dirty="0">
                <a:solidFill>
                  <a:srgbClr val="600000"/>
                </a:solidFill>
                <a:latin typeface="Times New Roman" panose="02020603050405020304" pitchFamily="18" charset="0"/>
              </a:rPr>
              <a:t>()</a:t>
            </a:r>
          </a:p>
          <a:p>
            <a:pPr algn="l">
              <a:lnSpc>
                <a:spcPct val="100000"/>
              </a:lnSpc>
            </a:pPr>
            <a:r>
              <a:rPr lang="en-US" sz="1950" b="1" dirty="0">
                <a:solidFill>
                  <a:srgbClr val="600000"/>
                </a:solidFill>
                <a:latin typeface="Times New Roman" panose="02020603050405020304" pitchFamily="18" charset="0"/>
              </a:rPr>
              <a:t>&gt; </a:t>
            </a:r>
            <a:r>
              <a:rPr lang="en-US" sz="1950" b="1" dirty="0" err="1">
                <a:solidFill>
                  <a:srgbClr val="600000"/>
                </a:solidFill>
                <a:latin typeface="Times New Roman" panose="02020603050405020304" pitchFamily="18" charset="0"/>
              </a:rPr>
              <a:t>db.employees.find</a:t>
            </a:r>
            <a:r>
              <a:rPr lang="en-US" sz="1950" b="1" dirty="0">
                <a:solidFill>
                  <a:srgbClr val="600000"/>
                </a:solidFill>
                <a:latin typeface="Times New Roman" panose="02020603050405020304" pitchFamily="18" charset="0"/>
              </a:rPr>
              <a:t>()</a:t>
            </a:r>
          </a:p>
          <a:p>
            <a:pPr algn="l">
              <a:lnSpc>
                <a:spcPct val="100000"/>
              </a:lnSpc>
            </a:pPr>
            <a:r>
              <a:rPr lang="en-US" sz="1350" dirty="0">
                <a:solidFill>
                  <a:srgbClr val="003300"/>
                </a:solidFill>
                <a:latin typeface="Times New Roman" panose="02020603050405020304" pitchFamily="18" charset="0"/>
              </a:rPr>
              <a:t>{ "_id" : </a:t>
            </a:r>
            <a:r>
              <a:rPr lang="en-US" sz="1350" dirty="0" err="1">
                <a:solidFill>
                  <a:srgbClr val="003300"/>
                </a:solidFill>
                <a:latin typeface="Times New Roman" panose="02020603050405020304" pitchFamily="18" charset="0"/>
              </a:rPr>
              <a:t>ObjectId</a:t>
            </a:r>
            <a:r>
              <a:rPr lang="en-US" sz="1350" dirty="0">
                <a:solidFill>
                  <a:srgbClr val="003300"/>
                </a:solidFill>
                <a:latin typeface="Times New Roman" panose="02020603050405020304" pitchFamily="18" charset="0"/>
              </a:rPr>
              <a:t>("5fe16d547789dad6d1278927"), "</a:t>
            </a:r>
            <a:r>
              <a:rPr lang="en-US" sz="1350" dirty="0" err="1">
                <a:solidFill>
                  <a:srgbClr val="003300"/>
                </a:solidFill>
                <a:latin typeface="Times New Roman" panose="02020603050405020304" pitchFamily="18" charset="0"/>
              </a:rPr>
              <a:t>eno</a:t>
            </a:r>
            <a:r>
              <a:rPr lang="en-US" sz="1350" dirty="0">
                <a:solidFill>
                  <a:srgbClr val="003300"/>
                </a:solidFill>
                <a:latin typeface="Times New Roman" panose="02020603050405020304" pitchFamily="18" charset="0"/>
              </a:rPr>
              <a:t>" : 100, "</a:t>
            </a:r>
            <a:r>
              <a:rPr lang="en-US" sz="1350" dirty="0" err="1">
                <a:solidFill>
                  <a:srgbClr val="003300"/>
                </a:solidFill>
                <a:latin typeface="Times New Roman" panose="02020603050405020304" pitchFamily="18" charset="0"/>
              </a:rPr>
              <a:t>ename</a:t>
            </a:r>
            <a:r>
              <a:rPr lang="en-US" sz="1350" dirty="0">
                <a:solidFill>
                  <a:srgbClr val="003300"/>
                </a:solidFill>
                <a:latin typeface="Times New Roman" panose="02020603050405020304" pitchFamily="18" charset="0"/>
              </a:rPr>
              <a:t>" : "Sunny", "</a:t>
            </a:r>
            <a:r>
              <a:rPr lang="en-US" sz="1350" dirty="0" err="1">
                <a:solidFill>
                  <a:srgbClr val="003300"/>
                </a:solidFill>
                <a:latin typeface="Times New Roman" panose="02020603050405020304" pitchFamily="18" charset="0"/>
              </a:rPr>
              <a:t>esal</a:t>
            </a:r>
            <a:r>
              <a:rPr lang="en-US" sz="1350" dirty="0">
                <a:solidFill>
                  <a:srgbClr val="003300"/>
                </a:solidFill>
                <a:latin typeface="Times New Roman" panose="02020603050405020304" pitchFamily="18" charset="0"/>
              </a:rPr>
              <a:t>" : 1000, "</a:t>
            </a:r>
            <a:r>
              <a:rPr lang="en-US" sz="1350" dirty="0" err="1">
                <a:solidFill>
                  <a:srgbClr val="003300"/>
                </a:solidFill>
                <a:latin typeface="Times New Roman" panose="02020603050405020304" pitchFamily="18" charset="0"/>
              </a:rPr>
              <a:t>eaddr</a:t>
            </a:r>
            <a:r>
              <a:rPr lang="en-US" sz="1350" dirty="0">
                <a:solidFill>
                  <a:srgbClr val="003300"/>
                </a:solidFill>
                <a:latin typeface="Times New Roman" panose="02020603050405020304" pitchFamily="18" charset="0"/>
              </a:rPr>
              <a:t>" : "</a:t>
            </a:r>
            <a:r>
              <a:rPr lang="en-US" sz="1350" dirty="0" err="1">
                <a:solidFill>
                  <a:srgbClr val="003300"/>
                </a:solidFill>
                <a:latin typeface="Times New Roman" panose="02020603050405020304" pitchFamily="18" charset="0"/>
              </a:rPr>
              <a:t>Hyd</a:t>
            </a:r>
            <a:r>
              <a:rPr lang="en-US" sz="1350" dirty="0">
                <a:solidFill>
                  <a:srgbClr val="003300"/>
                </a:solidFill>
                <a:latin typeface="Times New Roman" panose="02020603050405020304" pitchFamily="18" charset="0"/>
              </a:rPr>
              <a:t>" }</a:t>
            </a:r>
          </a:p>
          <a:p>
            <a:pPr algn="l">
              <a:lnSpc>
                <a:spcPct val="100000"/>
              </a:lnSpc>
            </a:pPr>
            <a:r>
              <a:rPr lang="en-US" sz="1350" dirty="0">
                <a:solidFill>
                  <a:srgbClr val="003300"/>
                </a:solidFill>
                <a:latin typeface="Times New Roman" panose="02020603050405020304" pitchFamily="18" charset="0"/>
              </a:rPr>
              <a:t>{ "_id" : </a:t>
            </a:r>
            <a:r>
              <a:rPr lang="en-US" sz="1350" dirty="0" err="1">
                <a:solidFill>
                  <a:srgbClr val="003300"/>
                </a:solidFill>
                <a:latin typeface="Times New Roman" panose="02020603050405020304" pitchFamily="18" charset="0"/>
              </a:rPr>
              <a:t>ObjectId</a:t>
            </a:r>
            <a:r>
              <a:rPr lang="en-US" sz="1350" dirty="0">
                <a:solidFill>
                  <a:srgbClr val="003300"/>
                </a:solidFill>
                <a:latin typeface="Times New Roman" panose="02020603050405020304" pitchFamily="18" charset="0"/>
              </a:rPr>
              <a:t>("5fe16da07789dad6d1278928"), "</a:t>
            </a:r>
            <a:r>
              <a:rPr lang="en-US" sz="1350" dirty="0" err="1">
                <a:solidFill>
                  <a:srgbClr val="003300"/>
                </a:solidFill>
                <a:latin typeface="Times New Roman" panose="02020603050405020304" pitchFamily="18" charset="0"/>
              </a:rPr>
              <a:t>eno</a:t>
            </a:r>
            <a:r>
              <a:rPr lang="en-US" sz="1350" dirty="0">
                <a:solidFill>
                  <a:srgbClr val="003300"/>
                </a:solidFill>
                <a:latin typeface="Times New Roman" panose="02020603050405020304" pitchFamily="18" charset="0"/>
              </a:rPr>
              <a:t>" : 200, "</a:t>
            </a:r>
            <a:r>
              <a:rPr lang="en-US" sz="1350" dirty="0" err="1">
                <a:solidFill>
                  <a:srgbClr val="003300"/>
                </a:solidFill>
                <a:latin typeface="Times New Roman" panose="02020603050405020304" pitchFamily="18" charset="0"/>
              </a:rPr>
              <a:t>ename</a:t>
            </a:r>
            <a:r>
              <a:rPr lang="en-US" sz="1350" dirty="0">
                <a:solidFill>
                  <a:srgbClr val="003300"/>
                </a:solidFill>
                <a:latin typeface="Times New Roman" panose="02020603050405020304" pitchFamily="18" charset="0"/>
              </a:rPr>
              <a:t>" : "Bunny", "</a:t>
            </a:r>
            <a:r>
              <a:rPr lang="en-US" sz="1350" dirty="0" err="1">
                <a:solidFill>
                  <a:srgbClr val="003300"/>
                </a:solidFill>
                <a:latin typeface="Times New Roman" panose="02020603050405020304" pitchFamily="18" charset="0"/>
              </a:rPr>
              <a:t>esal</a:t>
            </a:r>
            <a:r>
              <a:rPr lang="en-US" sz="1350" dirty="0">
                <a:solidFill>
                  <a:srgbClr val="003300"/>
                </a:solidFill>
                <a:latin typeface="Times New Roman" panose="02020603050405020304" pitchFamily="18" charset="0"/>
              </a:rPr>
              <a:t>" : 2000, "</a:t>
            </a:r>
            <a:r>
              <a:rPr lang="en-US" sz="1350" dirty="0" err="1">
                <a:solidFill>
                  <a:srgbClr val="003300"/>
                </a:solidFill>
                <a:latin typeface="Times New Roman" panose="02020603050405020304" pitchFamily="18" charset="0"/>
              </a:rPr>
              <a:t>eaddr</a:t>
            </a:r>
            <a:r>
              <a:rPr lang="en-US" sz="1350" dirty="0">
                <a:solidFill>
                  <a:srgbClr val="003300"/>
                </a:solidFill>
                <a:latin typeface="Times New Roman" panose="02020603050405020304" pitchFamily="18" charset="0"/>
              </a:rPr>
              <a:t>" : "Mumbai" }</a:t>
            </a:r>
          </a:p>
          <a:p>
            <a:pPr algn="l">
              <a:lnSpc>
                <a:spcPct val="100000"/>
              </a:lnSpc>
            </a:pPr>
            <a:r>
              <a:rPr lang="en-US" sz="1350" dirty="0">
                <a:solidFill>
                  <a:srgbClr val="003300"/>
                </a:solidFill>
                <a:latin typeface="Times New Roman" panose="02020603050405020304" pitchFamily="18" charset="0"/>
              </a:rPr>
              <a:t>{ "_id" : </a:t>
            </a:r>
            <a:r>
              <a:rPr lang="en-US" sz="1350" dirty="0" err="1">
                <a:solidFill>
                  <a:srgbClr val="003300"/>
                </a:solidFill>
                <a:latin typeface="Times New Roman" panose="02020603050405020304" pitchFamily="18" charset="0"/>
              </a:rPr>
              <a:t>ObjectId</a:t>
            </a:r>
            <a:r>
              <a:rPr lang="en-US" sz="1350" dirty="0">
                <a:solidFill>
                  <a:srgbClr val="003300"/>
                </a:solidFill>
                <a:latin typeface="Times New Roman" panose="02020603050405020304" pitchFamily="18" charset="0"/>
              </a:rPr>
              <a:t>("5fe16dc67789dad6d1278929"), "</a:t>
            </a:r>
            <a:r>
              <a:rPr lang="en-US" sz="1350" dirty="0" err="1">
                <a:solidFill>
                  <a:srgbClr val="003300"/>
                </a:solidFill>
                <a:latin typeface="Times New Roman" panose="02020603050405020304" pitchFamily="18" charset="0"/>
              </a:rPr>
              <a:t>eno</a:t>
            </a:r>
            <a:r>
              <a:rPr lang="en-US" sz="1350" dirty="0">
                <a:solidFill>
                  <a:srgbClr val="003300"/>
                </a:solidFill>
                <a:latin typeface="Times New Roman" panose="02020603050405020304" pitchFamily="18" charset="0"/>
              </a:rPr>
              <a:t>" : 300, "</a:t>
            </a:r>
            <a:r>
              <a:rPr lang="en-US" sz="1350" dirty="0" err="1">
                <a:solidFill>
                  <a:srgbClr val="003300"/>
                </a:solidFill>
                <a:latin typeface="Times New Roman" panose="02020603050405020304" pitchFamily="18" charset="0"/>
              </a:rPr>
              <a:t>ename</a:t>
            </a:r>
            <a:r>
              <a:rPr lang="en-US" sz="1350" dirty="0">
                <a:solidFill>
                  <a:srgbClr val="003300"/>
                </a:solidFill>
                <a:latin typeface="Times New Roman" panose="02020603050405020304" pitchFamily="18" charset="0"/>
              </a:rPr>
              <a:t>" : "Chinny", "</a:t>
            </a:r>
            <a:r>
              <a:rPr lang="en-US" sz="1350" dirty="0" err="1">
                <a:solidFill>
                  <a:srgbClr val="003300"/>
                </a:solidFill>
                <a:latin typeface="Times New Roman" panose="02020603050405020304" pitchFamily="18" charset="0"/>
              </a:rPr>
              <a:t>esal</a:t>
            </a:r>
            <a:r>
              <a:rPr lang="en-US" sz="1350" dirty="0">
                <a:solidFill>
                  <a:srgbClr val="003300"/>
                </a:solidFill>
                <a:latin typeface="Times New Roman" panose="02020603050405020304" pitchFamily="18" charset="0"/>
              </a:rPr>
              <a:t>" : 3000, "</a:t>
            </a:r>
            <a:r>
              <a:rPr lang="en-US" sz="1350" dirty="0" err="1">
                <a:solidFill>
                  <a:srgbClr val="003300"/>
                </a:solidFill>
                <a:latin typeface="Times New Roman" panose="02020603050405020304" pitchFamily="18" charset="0"/>
              </a:rPr>
              <a:t>eaddr</a:t>
            </a:r>
            <a:r>
              <a:rPr lang="en-US" sz="1350" dirty="0">
                <a:solidFill>
                  <a:srgbClr val="003300"/>
                </a:solidFill>
                <a:latin typeface="Times New Roman" panose="02020603050405020304" pitchFamily="18" charset="0"/>
              </a:rPr>
              <a:t>" : "Chennai" }</a:t>
            </a:r>
          </a:p>
          <a:p>
            <a:pPr algn="l">
              <a:lnSpc>
                <a:spcPct val="100000"/>
              </a:lnSpc>
            </a:pPr>
            <a:r>
              <a:rPr lang="en-US" sz="1350" dirty="0">
                <a:solidFill>
                  <a:srgbClr val="003300"/>
                </a:solidFill>
                <a:latin typeface="Times New Roman" panose="02020603050405020304" pitchFamily="18" charset="0"/>
              </a:rPr>
              <a:t>{ "_id" : </a:t>
            </a:r>
            <a:r>
              <a:rPr lang="en-US" sz="1350" dirty="0" err="1">
                <a:solidFill>
                  <a:srgbClr val="003300"/>
                </a:solidFill>
                <a:latin typeface="Times New Roman" panose="02020603050405020304" pitchFamily="18" charset="0"/>
              </a:rPr>
              <a:t>ObjectId</a:t>
            </a:r>
            <a:r>
              <a:rPr lang="en-US" sz="1350" dirty="0">
                <a:solidFill>
                  <a:srgbClr val="003300"/>
                </a:solidFill>
                <a:latin typeface="Times New Roman" panose="02020603050405020304" pitchFamily="18" charset="0"/>
              </a:rPr>
              <a:t>("5fe16ddb7789dad6d127892a"), "</a:t>
            </a:r>
            <a:r>
              <a:rPr lang="en-US" sz="1350" dirty="0" err="1">
                <a:solidFill>
                  <a:srgbClr val="003300"/>
                </a:solidFill>
                <a:latin typeface="Times New Roman" panose="02020603050405020304" pitchFamily="18" charset="0"/>
              </a:rPr>
              <a:t>eno</a:t>
            </a:r>
            <a:r>
              <a:rPr lang="en-US" sz="1350" dirty="0">
                <a:solidFill>
                  <a:srgbClr val="003300"/>
                </a:solidFill>
                <a:latin typeface="Times New Roman" panose="02020603050405020304" pitchFamily="18" charset="0"/>
              </a:rPr>
              <a:t>" : 400, "</a:t>
            </a:r>
            <a:r>
              <a:rPr lang="en-US" sz="1350" dirty="0" err="1">
                <a:solidFill>
                  <a:srgbClr val="003300"/>
                </a:solidFill>
                <a:latin typeface="Times New Roman" panose="02020603050405020304" pitchFamily="18" charset="0"/>
              </a:rPr>
              <a:t>ename</a:t>
            </a:r>
            <a:r>
              <a:rPr lang="en-US" sz="1350" dirty="0">
                <a:solidFill>
                  <a:srgbClr val="003300"/>
                </a:solidFill>
                <a:latin typeface="Times New Roman" panose="02020603050405020304" pitchFamily="18" charset="0"/>
              </a:rPr>
              <a:t>" : "Vinny", "</a:t>
            </a:r>
            <a:r>
              <a:rPr lang="en-US" sz="1350" dirty="0" err="1">
                <a:solidFill>
                  <a:srgbClr val="003300"/>
                </a:solidFill>
                <a:latin typeface="Times New Roman" panose="02020603050405020304" pitchFamily="18" charset="0"/>
              </a:rPr>
              <a:t>esal</a:t>
            </a:r>
            <a:r>
              <a:rPr lang="en-US" sz="1350" dirty="0">
                <a:solidFill>
                  <a:srgbClr val="003300"/>
                </a:solidFill>
                <a:latin typeface="Times New Roman" panose="02020603050405020304" pitchFamily="18" charset="0"/>
              </a:rPr>
              <a:t>" : 4000, "</a:t>
            </a:r>
            <a:r>
              <a:rPr lang="en-US" sz="1350" dirty="0" err="1">
                <a:solidFill>
                  <a:srgbClr val="003300"/>
                </a:solidFill>
                <a:latin typeface="Times New Roman" panose="02020603050405020304" pitchFamily="18" charset="0"/>
              </a:rPr>
              <a:t>eaddr</a:t>
            </a:r>
            <a:r>
              <a:rPr lang="en-US" sz="1350" dirty="0">
                <a:solidFill>
                  <a:srgbClr val="003300"/>
                </a:solidFill>
                <a:latin typeface="Times New Roman" panose="02020603050405020304" pitchFamily="18" charset="0"/>
              </a:rPr>
              <a:t>" : "Delhi" }</a:t>
            </a:r>
          </a:p>
          <a:p>
            <a:pPr algn="l">
              <a:lnSpc>
                <a:spcPct val="100000"/>
              </a:lnSpc>
            </a:pPr>
            <a:endParaRPr lang="en-US" sz="1350" b="1" dirty="0">
              <a:solidFill>
                <a:srgbClr val="600000"/>
              </a:solidFill>
              <a:latin typeface="Times New Roman" panose="02020603050405020304" pitchFamily="18" charset="0"/>
            </a:endParaRPr>
          </a:p>
          <a:p>
            <a:pPr algn="l">
              <a:lnSpc>
                <a:spcPct val="100000"/>
              </a:lnSpc>
            </a:pPr>
            <a:r>
              <a:rPr lang="en-US" sz="1350" b="1" dirty="0">
                <a:solidFill>
                  <a:srgbClr val="600000"/>
                </a:solidFill>
                <a:latin typeface="Times New Roman" panose="02020603050405020304" pitchFamily="18" charset="0"/>
              </a:rPr>
              <a:t>&gt;</a:t>
            </a:r>
            <a:r>
              <a:rPr lang="en-US" b="1" i="0" u="none" strike="noStrike" baseline="0" dirty="0" err="1">
                <a:solidFill>
                  <a:srgbClr val="600000"/>
                </a:solidFill>
                <a:latin typeface="Times New Roman" panose="02020603050405020304" pitchFamily="18" charset="0"/>
              </a:rPr>
              <a:t>db.employees.find</a:t>
            </a:r>
            <a:r>
              <a:rPr lang="en-US" b="1" i="0" u="none" strike="noStrike" baseline="0" dirty="0">
                <a:solidFill>
                  <a:srgbClr val="600000"/>
                </a:solidFill>
                <a:latin typeface="Times New Roman" panose="02020603050405020304" pitchFamily="18" charset="0"/>
              </a:rPr>
              <a:t>().pretty()</a:t>
            </a:r>
          </a:p>
        </p:txBody>
      </p:sp>
    </p:spTree>
    <p:extLst>
      <p:ext uri="{BB962C8B-B14F-4D97-AF65-F5344CB8AC3E}">
        <p14:creationId xmlns:p14="http://schemas.microsoft.com/office/powerpoint/2010/main" val="18761680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98328" y="304800"/>
            <a:ext cx="8708922" cy="516194"/>
          </a:xfrm>
        </p:spPr>
        <p:txBody>
          <a:bodyPr>
            <a:normAutofit fontScale="90000"/>
          </a:bodyPr>
          <a:lstStyle/>
          <a:p>
            <a:r>
              <a:rPr lang="en-US" sz="3300" dirty="0">
                <a:solidFill>
                  <a:srgbClr val="600000"/>
                </a:solidFill>
                <a:latin typeface="Times New Roman" panose="02020603050405020304" pitchFamily="18" charset="0"/>
              </a:rPr>
              <a:t>Basic CRUD Operations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98328" y="1143000"/>
            <a:ext cx="8708922" cy="4420829"/>
          </a:xfrm>
        </p:spPr>
        <p:txBody>
          <a:bodyPr>
            <a:noAutofit/>
          </a:bodyPr>
          <a:lstStyle/>
          <a:p>
            <a:pPr algn="l"/>
            <a:r>
              <a:rPr lang="en-US" sz="2000" b="1" i="0" u="sng" strike="noStrike" baseline="0" dirty="0">
                <a:solidFill>
                  <a:srgbClr val="600000"/>
                </a:solidFill>
                <a:latin typeface="Times New Roman" panose="02020603050405020304" pitchFamily="18" charset="0"/>
              </a:rPr>
              <a:t>U--&gt;Update Operation</a:t>
            </a:r>
          </a:p>
          <a:p>
            <a:pPr algn="l"/>
            <a:r>
              <a:rPr lang="en-US" sz="2000" b="1" i="0" u="none" strike="noStrike" baseline="0" dirty="0" err="1">
                <a:solidFill>
                  <a:srgbClr val="600000"/>
                </a:solidFill>
                <a:latin typeface="Times New Roman" panose="02020603050405020304" pitchFamily="18" charset="0"/>
              </a:rPr>
              <a:t>db.collection.updateOne</a:t>
            </a:r>
            <a:r>
              <a:rPr lang="en-US" sz="2000" b="1" i="0" u="none" strike="noStrike" baseline="0" dirty="0">
                <a:solidFill>
                  <a:srgbClr val="600000"/>
                </a:solidFill>
                <a:latin typeface="Times New Roman" panose="02020603050405020304" pitchFamily="18" charset="0"/>
              </a:rPr>
              <a:t>()</a:t>
            </a:r>
          </a:p>
          <a:p>
            <a:pPr algn="l"/>
            <a:r>
              <a:rPr lang="en-US" sz="2000" b="1" i="0" u="none" strike="noStrike" baseline="0" dirty="0" err="1">
                <a:solidFill>
                  <a:srgbClr val="600000"/>
                </a:solidFill>
                <a:latin typeface="Times New Roman" panose="02020603050405020304" pitchFamily="18" charset="0"/>
              </a:rPr>
              <a:t>db.collection.updateMany</a:t>
            </a:r>
            <a:r>
              <a:rPr lang="en-US" sz="2000" b="1" i="0" u="none" strike="noStrike" baseline="0" dirty="0">
                <a:solidFill>
                  <a:srgbClr val="600000"/>
                </a:solidFill>
                <a:latin typeface="Times New Roman" panose="02020603050405020304" pitchFamily="18" charset="0"/>
              </a:rPr>
              <a:t>()</a:t>
            </a:r>
          </a:p>
          <a:p>
            <a:pPr algn="l"/>
            <a:r>
              <a:rPr lang="en-US" sz="2000" b="1" i="0" u="none" strike="noStrike" baseline="0" dirty="0" err="1">
                <a:solidFill>
                  <a:srgbClr val="600000"/>
                </a:solidFill>
                <a:latin typeface="Times New Roman" panose="02020603050405020304" pitchFamily="18" charset="0"/>
              </a:rPr>
              <a:t>db.collection.replaceOne</a:t>
            </a:r>
            <a:r>
              <a:rPr lang="en-US" sz="2000" b="1" i="0" u="none" strike="noStrike" baseline="0" dirty="0">
                <a:solidFill>
                  <a:srgbClr val="600000"/>
                </a:solidFill>
                <a:latin typeface="Times New Roman" panose="02020603050405020304" pitchFamily="18" charset="0"/>
              </a:rPr>
              <a:t>()</a:t>
            </a:r>
          </a:p>
          <a:p>
            <a:pPr marL="0" indent="0">
              <a:buNone/>
            </a:pPr>
            <a:r>
              <a:rPr lang="en-US" sz="2000" b="0" i="0" u="none" strike="noStrike" baseline="0" dirty="0">
                <a:solidFill>
                  <a:srgbClr val="003300"/>
                </a:solidFill>
                <a:latin typeface="Wingdings-Regular"/>
              </a:rPr>
              <a:t></a:t>
            </a:r>
            <a:r>
              <a:rPr lang="en-US" sz="2000" b="0" i="0" u="none" strike="noStrike" baseline="0" dirty="0">
                <a:solidFill>
                  <a:srgbClr val="003300"/>
                </a:solidFill>
                <a:latin typeface="Times New Roman" panose="02020603050405020304" pitchFamily="18" charset="0"/>
              </a:rPr>
              <a:t>If the field is available then old value will be replaced with new value.</a:t>
            </a:r>
          </a:p>
          <a:p>
            <a:pPr marL="0" indent="0">
              <a:buNone/>
            </a:pPr>
            <a:r>
              <a:rPr lang="en-US" sz="2000" b="0" i="0" u="none" strike="noStrike" baseline="0" dirty="0">
                <a:solidFill>
                  <a:srgbClr val="003300"/>
                </a:solidFill>
                <a:latin typeface="Wingdings-Regular"/>
              </a:rPr>
              <a:t></a:t>
            </a:r>
            <a:r>
              <a:rPr lang="en-US" sz="2000" b="0" i="0" u="none" strike="noStrike" baseline="0" dirty="0">
                <a:solidFill>
                  <a:srgbClr val="003300"/>
                </a:solidFill>
                <a:latin typeface="Times New Roman" panose="02020603050405020304" pitchFamily="18" charset="0"/>
              </a:rPr>
              <a:t>If the field is not already available then it will be created.</a:t>
            </a:r>
          </a:p>
          <a:p>
            <a:pPr marL="0" indent="0">
              <a:buNone/>
            </a:pPr>
            <a:r>
              <a:rPr lang="en-US" sz="2000" b="0" i="0" u="none" strike="noStrike" baseline="0" dirty="0">
                <a:solidFill>
                  <a:srgbClr val="003300"/>
                </a:solidFill>
                <a:latin typeface="Wingdings-Regular"/>
              </a:rPr>
              <a:t></a:t>
            </a:r>
            <a:r>
              <a:rPr lang="en-US" sz="2000" b="0" i="0" u="none" strike="noStrike" baseline="0" dirty="0">
                <a:solidFill>
                  <a:srgbClr val="003300"/>
                </a:solidFill>
                <a:latin typeface="Times New Roman" panose="02020603050405020304" pitchFamily="18" charset="0"/>
              </a:rPr>
              <a:t>The update operation document must contain </a:t>
            </a:r>
            <a:r>
              <a:rPr lang="en-US" sz="2000" b="1" i="0" u="none" strike="noStrike" baseline="0" dirty="0">
                <a:solidFill>
                  <a:srgbClr val="600000"/>
                </a:solidFill>
                <a:latin typeface="Times New Roman" panose="02020603050405020304" pitchFamily="18" charset="0"/>
              </a:rPr>
              <a:t>atomic operators.</a:t>
            </a:r>
          </a:p>
          <a:p>
            <a:pPr marL="0" indent="0">
              <a:buNone/>
            </a:pPr>
            <a:r>
              <a:rPr lang="en-US" sz="2000" b="1" i="0" u="none" strike="noStrike" baseline="0" dirty="0">
                <a:solidFill>
                  <a:srgbClr val="003300"/>
                </a:solidFill>
                <a:latin typeface="Times New Roman" panose="02020603050405020304" pitchFamily="18" charset="0"/>
              </a:rPr>
              <a:t>&gt;</a:t>
            </a:r>
            <a:r>
              <a:rPr lang="en-US" sz="2000" b="1" i="0" u="none" strike="noStrike" baseline="0" dirty="0" err="1">
                <a:solidFill>
                  <a:srgbClr val="600000"/>
                </a:solidFill>
                <a:latin typeface="Times New Roman" panose="02020603050405020304" pitchFamily="18" charset="0"/>
              </a:rPr>
              <a:t>db.employees.updateOne</a:t>
            </a:r>
            <a:r>
              <a:rPr lang="en-US" sz="2000" b="1" i="0" u="none" strike="noStrike" baseline="0" dirty="0">
                <a:solidFill>
                  <a:srgbClr val="600000"/>
                </a:solidFill>
                <a:latin typeface="Times New Roman" panose="02020603050405020304" pitchFamily="18" charset="0"/>
              </a:rPr>
              <a:t>({</a:t>
            </a:r>
            <a:r>
              <a:rPr lang="en-US" sz="2000" b="1" i="0" u="none" strike="noStrike" baseline="0" dirty="0" err="1">
                <a:solidFill>
                  <a:srgbClr val="600000"/>
                </a:solidFill>
                <a:latin typeface="Times New Roman" panose="02020603050405020304" pitchFamily="18" charset="0"/>
              </a:rPr>
              <a:t>ename</a:t>
            </a:r>
            <a:r>
              <a:rPr lang="en-US" sz="2000" b="1" i="0" u="none" strike="noStrike" baseline="0" dirty="0">
                <a:solidFill>
                  <a:srgbClr val="600000"/>
                </a:solidFill>
                <a:latin typeface="Times New Roman" panose="02020603050405020304" pitchFamily="18" charset="0"/>
              </a:rPr>
              <a:t>: "Vinny"},{$set: {esal:10000}})</a:t>
            </a:r>
          </a:p>
          <a:p>
            <a:pPr marL="0" indent="0">
              <a:buNone/>
            </a:pPr>
            <a:r>
              <a:rPr lang="en-US" sz="2000" b="0" i="0" u="none" strike="noStrike" baseline="0" dirty="0">
                <a:solidFill>
                  <a:srgbClr val="003300"/>
                </a:solidFill>
                <a:latin typeface="Times New Roman" panose="02020603050405020304" pitchFamily="18" charset="0"/>
              </a:rPr>
              <a:t>{ "acknowledged" : true, "</a:t>
            </a:r>
            <a:r>
              <a:rPr lang="en-US" sz="2000" b="0" i="0" u="none" strike="noStrike" baseline="0" dirty="0" err="1">
                <a:solidFill>
                  <a:srgbClr val="003300"/>
                </a:solidFill>
                <a:latin typeface="Times New Roman" panose="02020603050405020304" pitchFamily="18" charset="0"/>
              </a:rPr>
              <a:t>matchedCount</a:t>
            </a:r>
            <a:r>
              <a:rPr lang="en-US" sz="2000" b="0" i="0" u="none" strike="noStrike" baseline="0" dirty="0">
                <a:solidFill>
                  <a:srgbClr val="003300"/>
                </a:solidFill>
                <a:latin typeface="Times New Roman" panose="02020603050405020304" pitchFamily="18" charset="0"/>
              </a:rPr>
              <a:t>" : 1, "</a:t>
            </a:r>
            <a:r>
              <a:rPr lang="en-US" sz="2000" b="0" i="0" u="none" strike="noStrike" baseline="0" dirty="0" err="1">
                <a:solidFill>
                  <a:srgbClr val="003300"/>
                </a:solidFill>
                <a:latin typeface="Times New Roman" panose="02020603050405020304" pitchFamily="18" charset="0"/>
              </a:rPr>
              <a:t>modifiedCount</a:t>
            </a:r>
            <a:r>
              <a:rPr lang="en-US" sz="2000" b="0" i="0" u="none" strike="noStrike" baseline="0" dirty="0">
                <a:solidFill>
                  <a:srgbClr val="003300"/>
                </a:solidFill>
                <a:latin typeface="Times New Roman" panose="02020603050405020304" pitchFamily="18" charset="0"/>
              </a:rPr>
              <a:t>" : 1 }</a:t>
            </a:r>
          </a:p>
          <a:p>
            <a:pPr marL="0" indent="0">
              <a:buNone/>
            </a:pPr>
            <a:r>
              <a:rPr lang="en-US" sz="2000" b="1" i="0" u="none" strike="noStrike" baseline="0" dirty="0">
                <a:solidFill>
                  <a:srgbClr val="600000"/>
                </a:solidFill>
                <a:latin typeface="Times New Roman" panose="02020603050405020304" pitchFamily="18" charset="0"/>
              </a:rPr>
              <a:t>Note: </a:t>
            </a:r>
            <a:r>
              <a:rPr lang="en-US" sz="2000" b="0" i="0" u="none" strike="noStrike" baseline="0" dirty="0">
                <a:solidFill>
                  <a:srgbClr val="003300"/>
                </a:solidFill>
                <a:latin typeface="Times New Roman" panose="02020603050405020304" pitchFamily="18" charset="0"/>
              </a:rPr>
              <a:t>If anything prefixed with </a:t>
            </a:r>
            <a:r>
              <a:rPr lang="en-US" sz="2000" b="1" i="0" u="none" strike="noStrike" baseline="0" dirty="0">
                <a:solidFill>
                  <a:srgbClr val="600000"/>
                </a:solidFill>
                <a:latin typeface="Times New Roman" panose="02020603050405020304" pitchFamily="18" charset="0"/>
              </a:rPr>
              <a:t>$ symbol</a:t>
            </a:r>
            <a:r>
              <a:rPr lang="en-US" sz="2000" b="0" i="0" u="none" strike="noStrike" baseline="0" dirty="0">
                <a:solidFill>
                  <a:srgbClr val="003300"/>
                </a:solidFill>
                <a:latin typeface="Times New Roman" panose="02020603050405020304" pitchFamily="18" charset="0"/>
              </a:rPr>
              <a:t>, then it is predefined word in MongoDB</a:t>
            </a:r>
            <a:endParaRPr lang="en-US" sz="2000" dirty="0"/>
          </a:p>
        </p:txBody>
      </p:sp>
    </p:spTree>
    <p:extLst>
      <p:ext uri="{BB962C8B-B14F-4D97-AF65-F5344CB8AC3E}">
        <p14:creationId xmlns:p14="http://schemas.microsoft.com/office/powerpoint/2010/main" val="1433101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381000"/>
            <a:ext cx="8708922" cy="516194"/>
          </a:xfrm>
        </p:spPr>
        <p:txBody>
          <a:bodyPr>
            <a:normAutofit fontScale="90000"/>
          </a:bodyPr>
          <a:lstStyle/>
          <a:p>
            <a:r>
              <a:rPr lang="en-US" sz="3300" dirty="0">
                <a:solidFill>
                  <a:srgbClr val="600000"/>
                </a:solidFill>
                <a:latin typeface="Times New Roman" panose="02020603050405020304" pitchFamily="18" charset="0"/>
              </a:rPr>
              <a:t>Basic CRUD Operations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algn="l"/>
            <a:r>
              <a:rPr lang="en-US" b="1" i="0" u="none" strike="noStrike" baseline="0" dirty="0">
                <a:solidFill>
                  <a:srgbClr val="600000"/>
                </a:solidFill>
                <a:latin typeface="Times New Roman" panose="02020603050405020304" pitchFamily="18" charset="0"/>
              </a:rPr>
              <a:t>D --&gt;Delete</a:t>
            </a:r>
          </a:p>
          <a:p>
            <a:pPr algn="l"/>
            <a:r>
              <a:rPr lang="en-US" b="1" i="0" u="none" strike="noStrike" baseline="0" dirty="0" err="1">
                <a:solidFill>
                  <a:srgbClr val="600000"/>
                </a:solidFill>
                <a:latin typeface="Times New Roman" panose="02020603050405020304" pitchFamily="18" charset="0"/>
              </a:rPr>
              <a:t>db.collection.deleteOne</a:t>
            </a:r>
            <a:r>
              <a:rPr lang="en-US" b="1" i="0" u="none" strike="noStrike" baseline="0" dirty="0">
                <a:solidFill>
                  <a:srgbClr val="600000"/>
                </a:solidFill>
                <a:latin typeface="Times New Roman" panose="02020603050405020304" pitchFamily="18" charset="0"/>
              </a:rPr>
              <a:t>()</a:t>
            </a:r>
          </a:p>
          <a:p>
            <a:pPr algn="l"/>
            <a:r>
              <a:rPr lang="en-US" b="1" i="0" u="none" strike="noStrike" baseline="0" dirty="0" err="1">
                <a:solidFill>
                  <a:srgbClr val="600000"/>
                </a:solidFill>
                <a:latin typeface="Times New Roman" panose="02020603050405020304" pitchFamily="18" charset="0"/>
              </a:rPr>
              <a:t>db.collection.deleteMany</a:t>
            </a:r>
            <a:r>
              <a:rPr lang="en-US" b="1" i="0" u="none" strike="noStrike" baseline="0" dirty="0">
                <a:solidFill>
                  <a:srgbClr val="600000"/>
                </a:solidFill>
                <a:latin typeface="Times New Roman" panose="02020603050405020304" pitchFamily="18" charset="0"/>
              </a:rPr>
              <a:t>()</a:t>
            </a:r>
          </a:p>
          <a:p>
            <a:pPr algn="l"/>
            <a:r>
              <a:rPr lang="en-US" b="1" i="0" u="none" strike="noStrike" baseline="0" dirty="0" err="1">
                <a:solidFill>
                  <a:srgbClr val="600000"/>
                </a:solidFill>
                <a:latin typeface="Times New Roman" panose="02020603050405020304" pitchFamily="18" charset="0"/>
              </a:rPr>
              <a:t>db.employees.deleteOne</a:t>
            </a:r>
            <a:r>
              <a:rPr lang="en-US" b="1" i="0" u="none" strike="noStrike" baseline="0" dirty="0">
                <a:solidFill>
                  <a:srgbClr val="600000"/>
                </a:solidFill>
                <a:latin typeface="Times New Roman" panose="02020603050405020304" pitchFamily="18" charset="0"/>
              </a:rPr>
              <a:t>({</a:t>
            </a:r>
            <a:r>
              <a:rPr lang="en-US" b="1" i="0" u="none" strike="noStrike" baseline="0" dirty="0" err="1">
                <a:solidFill>
                  <a:srgbClr val="600000"/>
                </a:solidFill>
                <a:latin typeface="Times New Roman" panose="02020603050405020304" pitchFamily="18" charset="0"/>
              </a:rPr>
              <a:t>ename</a:t>
            </a:r>
            <a:r>
              <a:rPr lang="en-US" b="1" i="0" u="none" strike="noStrike" baseline="0" dirty="0">
                <a:solidFill>
                  <a:srgbClr val="600000"/>
                </a:solidFill>
                <a:latin typeface="Times New Roman" panose="02020603050405020304" pitchFamily="18" charset="0"/>
              </a:rPr>
              <a:t>:"Vinny"})</a:t>
            </a:r>
          </a:p>
        </p:txBody>
      </p:sp>
    </p:spTree>
    <p:extLst>
      <p:ext uri="{BB962C8B-B14F-4D97-AF65-F5344CB8AC3E}">
        <p14:creationId xmlns:p14="http://schemas.microsoft.com/office/powerpoint/2010/main" val="17025543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ln/>
        </p:spPr>
        <p:txBody>
          <a:bodyPr/>
          <a:lstStyle/>
          <a:p>
            <a:fld id="{617B3910-3338-4E27-A127-B198A6603054}" type="slidenum">
              <a:rPr lang="hu-HU" altLang="en-US"/>
              <a:pPr/>
              <a:t>47</a:t>
            </a:fld>
            <a:endParaRPr lang="hu-HU" altLang="en-US"/>
          </a:p>
        </p:txBody>
      </p:sp>
      <p:sp>
        <p:nvSpPr>
          <p:cNvPr id="26626" name="Rectangle 2"/>
          <p:cNvSpPr>
            <a:spLocks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smtClean="0">
                <a:latin typeface="Arial" panose="020B0604020202020204" pitchFamily="34" charset="0"/>
              </a:rPr>
              <a:t>Memory Mapped Files</a:t>
            </a:r>
          </a:p>
        </p:txBody>
      </p:sp>
      <p:sp>
        <p:nvSpPr>
          <p:cNvPr id="26627" name="Rectangle 3"/>
          <p:cNvSpPr>
            <a:spLocks noGrp="1"/>
          </p:cNvSpPr>
          <p:nvPr>
            <p:ph type="body" idx="1"/>
          </p:nvPr>
        </p:nvSpPr>
        <p:spPr/>
        <p:txBody>
          <a:bodyPr/>
          <a:lstStyle/>
          <a:p>
            <a:r>
              <a:rPr lang="hu-HU" altLang="en-US" smtClean="0"/>
              <a:t>„A memory-mapped file is a segment of virtual memory which has been assigned a direct byte-for-byte correlation with some portion of a file or file-like resource.”</a:t>
            </a:r>
            <a:r>
              <a:rPr lang="hu-HU" altLang="en-US" baseline="30000" smtClean="0"/>
              <a:t>1</a:t>
            </a:r>
            <a:r>
              <a:rPr lang="hu-HU" altLang="en-US" smtClean="0"/>
              <a:t> </a:t>
            </a:r>
          </a:p>
          <a:p>
            <a:r>
              <a:rPr lang="hu-HU" altLang="en-US" smtClean="0"/>
              <a:t>mmap()</a:t>
            </a:r>
          </a:p>
        </p:txBody>
      </p:sp>
      <p:pic>
        <p:nvPicPr>
          <p:cNvPr id="26630" name="Picture 6" descr="Duma_m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644900"/>
            <a:ext cx="5473700" cy="2449513"/>
          </a:xfrm>
          <a:prstGeom prst="rect">
            <a:avLst/>
          </a:prstGeom>
          <a:noFill/>
          <a:extLst>
            <a:ext uri="{909E8E84-426E-40DD-AFC4-6F175D3DCCD1}">
              <a14:hiddenFill xmlns:a14="http://schemas.microsoft.com/office/drawing/2010/main">
                <a:solidFill>
                  <a:srgbClr val="FFFFFF"/>
                </a:solidFill>
              </a14:hiddenFill>
            </a:ext>
          </a:extLst>
        </p:spPr>
      </p:pic>
      <p:sp>
        <p:nvSpPr>
          <p:cNvPr id="26631" name="Rectangle 7"/>
          <p:cNvSpPr>
            <a:spLocks noChangeArrowheads="1"/>
          </p:cNvSpPr>
          <p:nvPr/>
        </p:nvSpPr>
        <p:spPr bwMode="auto">
          <a:xfrm>
            <a:off x="0" y="6491288"/>
            <a:ext cx="84597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accent1"/>
              </a:buClr>
              <a:buFont typeface="Arial" panose="020B0604020202020204" pitchFamily="34" charset="0"/>
              <a:buNone/>
            </a:pPr>
            <a:r>
              <a:rPr lang="hu-HU" altLang="en-US" baseline="30000"/>
              <a:t>1</a:t>
            </a:r>
            <a:r>
              <a:rPr lang="hu-HU" altLang="en-US"/>
              <a:t>: http://en.wikipedia.org/wiki/Memory-mapped_file</a:t>
            </a:r>
          </a:p>
        </p:txBody>
      </p:sp>
    </p:spTree>
    <p:extLst>
      <p:ext uri="{BB962C8B-B14F-4D97-AF65-F5344CB8AC3E}">
        <p14:creationId xmlns:p14="http://schemas.microsoft.com/office/powerpoint/2010/main" val="1852586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0"/>
          </p:nvPr>
        </p:nvSpPr>
        <p:spPr>
          <a:ln/>
        </p:spPr>
        <p:txBody>
          <a:bodyPr/>
          <a:lstStyle/>
          <a:p>
            <a:fld id="{02BD11FF-A66D-43D3-9385-E613B9611CBC}" type="slidenum">
              <a:rPr lang="hu-HU" altLang="en-US"/>
              <a:pPr/>
              <a:t>48</a:t>
            </a:fld>
            <a:endParaRPr lang="hu-HU" altLang="en-US"/>
          </a:p>
        </p:txBody>
      </p:sp>
      <p:sp>
        <p:nvSpPr>
          <p:cNvPr id="5122" name="Rectangle 2"/>
          <p:cNvSpPr>
            <a:spLocks noGrp="1" noChangeArrowheads="1"/>
          </p:cNvSpPr>
          <p:nvPr>
            <p:ph type="title"/>
          </p:nvPr>
        </p:nvSpPr>
        <p:spPr/>
        <p:txBody>
          <a:bodyPr/>
          <a:lstStyle/>
          <a:p>
            <a:pPr fontAlgn="auto">
              <a:spcAft>
                <a:spcPts val="0"/>
              </a:spcAft>
              <a:defRPr/>
            </a:pPr>
            <a:r>
              <a:rPr lang="hu-HU"/>
              <a:t>Replica Sets</a:t>
            </a:r>
          </a:p>
        </p:txBody>
      </p:sp>
      <p:sp>
        <p:nvSpPr>
          <p:cNvPr id="7171" name="Rectangle 4"/>
          <p:cNvSpPr>
            <a:spLocks noGrp="1" noChangeArrowheads="1"/>
          </p:cNvSpPr>
          <p:nvPr>
            <p:ph sz="half" idx="1"/>
          </p:nvPr>
        </p:nvSpPr>
        <p:spPr>
          <a:xfrm>
            <a:off x="457200" y="1536700"/>
            <a:ext cx="4402138" cy="4589463"/>
          </a:xfrm>
        </p:spPr>
        <p:txBody>
          <a:bodyPr/>
          <a:lstStyle/>
          <a:p>
            <a:r>
              <a:rPr lang="hu-HU" altLang="en-US" smtClean="0"/>
              <a:t>Redundancy and Failover</a:t>
            </a:r>
          </a:p>
          <a:p>
            <a:r>
              <a:rPr lang="hu-HU" altLang="en-US" smtClean="0"/>
              <a:t>Zero downtime for upgrades and maintaince</a:t>
            </a:r>
          </a:p>
          <a:p>
            <a:endParaRPr lang="hu-HU" altLang="en-US" smtClean="0">
              <a:latin typeface="Arial" panose="020B0604020202020204" pitchFamily="34" charset="0"/>
            </a:endParaRPr>
          </a:p>
          <a:p>
            <a:r>
              <a:rPr lang="hu-HU" altLang="en-US" smtClean="0">
                <a:latin typeface="Arial" panose="020B0604020202020204" pitchFamily="34" charset="0"/>
              </a:rPr>
              <a:t>Master-slave replication</a:t>
            </a:r>
          </a:p>
          <a:p>
            <a:pPr marL="742950" lvl="1" indent="-285750"/>
            <a:r>
              <a:rPr lang="hu-HU" altLang="en-US" smtClean="0">
                <a:latin typeface="Arial" panose="020B0604020202020204" pitchFamily="34" charset="0"/>
              </a:rPr>
              <a:t>Strong Consistency</a:t>
            </a:r>
          </a:p>
          <a:p>
            <a:pPr marL="742950" lvl="1" indent="-285750"/>
            <a:r>
              <a:rPr lang="hu-HU" altLang="en-US" smtClean="0">
                <a:latin typeface="Arial" panose="020B0604020202020204" pitchFamily="34" charset="0"/>
              </a:rPr>
              <a:t>Delayed Consistency</a:t>
            </a:r>
          </a:p>
          <a:p>
            <a:pPr marL="742950" lvl="1" indent="-285750"/>
            <a:endParaRPr lang="hu-HU" altLang="en-US" smtClean="0">
              <a:latin typeface="Arial" panose="020B0604020202020204" pitchFamily="34" charset="0"/>
            </a:endParaRPr>
          </a:p>
          <a:p>
            <a:r>
              <a:rPr lang="hu-HU" altLang="en-US" smtClean="0"/>
              <a:t>Geospatial features</a:t>
            </a:r>
          </a:p>
        </p:txBody>
      </p:sp>
      <p:sp>
        <p:nvSpPr>
          <p:cNvPr id="7176" name="Rectangle 8"/>
          <p:cNvSpPr>
            <a:spLocks noChangeArrowheads="1"/>
          </p:cNvSpPr>
          <p:nvPr/>
        </p:nvSpPr>
        <p:spPr bwMode="auto">
          <a:xfrm>
            <a:off x="5508625" y="908050"/>
            <a:ext cx="2232025" cy="20161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3" name="Rectangle 5"/>
          <p:cNvSpPr>
            <a:spLocks noChangeArrowheads="1"/>
          </p:cNvSpPr>
          <p:nvPr/>
        </p:nvSpPr>
        <p:spPr bwMode="auto">
          <a:xfrm>
            <a:off x="5724525" y="1052513"/>
            <a:ext cx="1728788" cy="287337"/>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u="sng">
                <a:solidFill>
                  <a:schemeClr val="bg1"/>
                </a:solidFill>
              </a:rPr>
              <a:t>Host1:10000</a:t>
            </a:r>
          </a:p>
        </p:txBody>
      </p:sp>
      <p:sp>
        <p:nvSpPr>
          <p:cNvPr id="7174" name="Rectangle 6"/>
          <p:cNvSpPr>
            <a:spLocks noChangeArrowheads="1"/>
          </p:cNvSpPr>
          <p:nvPr/>
        </p:nvSpPr>
        <p:spPr bwMode="auto">
          <a:xfrm>
            <a:off x="5724525" y="1628775"/>
            <a:ext cx="1728788"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Host2:10001</a:t>
            </a:r>
          </a:p>
        </p:txBody>
      </p:sp>
      <p:sp>
        <p:nvSpPr>
          <p:cNvPr id="7175" name="Rectangle 7"/>
          <p:cNvSpPr>
            <a:spLocks noChangeArrowheads="1"/>
          </p:cNvSpPr>
          <p:nvPr/>
        </p:nvSpPr>
        <p:spPr bwMode="auto">
          <a:xfrm>
            <a:off x="5724525" y="2205038"/>
            <a:ext cx="1728788" cy="287337"/>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Host3:10002</a:t>
            </a:r>
          </a:p>
        </p:txBody>
      </p:sp>
      <p:sp>
        <p:nvSpPr>
          <p:cNvPr id="7177" name="Text Box 9"/>
          <p:cNvSpPr txBox="1">
            <a:spLocks noChangeArrowheads="1"/>
          </p:cNvSpPr>
          <p:nvPr/>
        </p:nvSpPr>
        <p:spPr bwMode="auto">
          <a:xfrm>
            <a:off x="6805613" y="2565400"/>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hu-HU" altLang="en-US"/>
              <a:t>replica</a:t>
            </a:r>
            <a:r>
              <a:rPr lang="hu-HU" altLang="en-US" baseline="-25000"/>
              <a:t>1</a:t>
            </a:r>
          </a:p>
        </p:txBody>
      </p:sp>
      <p:sp>
        <p:nvSpPr>
          <p:cNvPr id="7180" name="AutoShape 12"/>
          <p:cNvSpPr>
            <a:spLocks noChangeArrowheads="1"/>
          </p:cNvSpPr>
          <p:nvPr/>
        </p:nvSpPr>
        <p:spPr bwMode="auto">
          <a:xfrm>
            <a:off x="5868988" y="3716338"/>
            <a:ext cx="1439862" cy="433387"/>
          </a:xfrm>
          <a:prstGeom prst="roundRect">
            <a:avLst>
              <a:gd name="adj" fmla="val 16667"/>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Client</a:t>
            </a:r>
          </a:p>
        </p:txBody>
      </p:sp>
      <p:pic>
        <p:nvPicPr>
          <p:cNvPr id="7187" name="Picture 19" descr="geore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4916488"/>
            <a:ext cx="3168650" cy="1681162"/>
          </a:xfrm>
          <a:prstGeom prst="rect">
            <a:avLst/>
          </a:prstGeom>
          <a:noFill/>
          <a:extLst>
            <a:ext uri="{909E8E84-426E-40DD-AFC4-6F175D3DCCD1}">
              <a14:hiddenFill xmlns:a14="http://schemas.microsoft.com/office/drawing/2010/main">
                <a:solidFill>
                  <a:srgbClr val="FFFFFF"/>
                </a:solidFill>
              </a14:hiddenFill>
            </a:ext>
          </a:extLst>
        </p:spPr>
      </p:pic>
      <p:sp>
        <p:nvSpPr>
          <p:cNvPr id="7189" name="AutoShape 21"/>
          <p:cNvSpPr>
            <a:spLocks noChangeArrowheads="1"/>
          </p:cNvSpPr>
          <p:nvPr/>
        </p:nvSpPr>
        <p:spPr bwMode="auto">
          <a:xfrm>
            <a:off x="6372225" y="2995613"/>
            <a:ext cx="360363" cy="649287"/>
          </a:xfrm>
          <a:prstGeom prst="upDownArrow">
            <a:avLst>
              <a:gd name="adj1" fmla="val 50000"/>
              <a:gd name="adj2" fmla="val 36035"/>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988169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0"/>
          </p:nvPr>
        </p:nvSpPr>
        <p:spPr>
          <a:ln/>
        </p:spPr>
        <p:txBody>
          <a:bodyPr/>
          <a:lstStyle/>
          <a:p>
            <a:fld id="{60A932DC-F688-4F16-8022-FD3E45E8B4BC}" type="slidenum">
              <a:rPr lang="hu-HU" altLang="en-US"/>
              <a:pPr/>
              <a:t>49</a:t>
            </a:fld>
            <a:endParaRPr lang="hu-HU" altLang="en-US"/>
          </a:p>
        </p:txBody>
      </p:sp>
      <p:sp>
        <p:nvSpPr>
          <p:cNvPr id="4098" name="Rectangle 2"/>
          <p:cNvSpPr>
            <a:spLocks noGrp="1" noChangeArrowheads="1"/>
          </p:cNvSpPr>
          <p:nvPr>
            <p:ph type="title"/>
          </p:nvPr>
        </p:nvSpPr>
        <p:spPr/>
        <p:txBody>
          <a:bodyPr/>
          <a:lstStyle/>
          <a:p>
            <a:pPr fontAlgn="auto">
              <a:spcAft>
                <a:spcPts val="0"/>
              </a:spcAft>
              <a:defRPr/>
            </a:pPr>
            <a:r>
              <a:rPr lang="hu-HU"/>
              <a:t>Sharding</a:t>
            </a:r>
          </a:p>
        </p:txBody>
      </p:sp>
      <p:sp>
        <p:nvSpPr>
          <p:cNvPr id="8195" name="Rectangle 4"/>
          <p:cNvSpPr>
            <a:spLocks noGrp="1" noChangeArrowheads="1"/>
          </p:cNvSpPr>
          <p:nvPr>
            <p:ph sz="half" idx="1"/>
          </p:nvPr>
        </p:nvSpPr>
        <p:spPr>
          <a:xfrm>
            <a:off x="301625" y="1127327"/>
            <a:ext cx="3657600" cy="4589463"/>
          </a:xfrm>
        </p:spPr>
        <p:txBody>
          <a:bodyPr/>
          <a:lstStyle/>
          <a:p>
            <a:r>
              <a:rPr lang="hu-HU" altLang="en-US" sz="2000" dirty="0" smtClean="0"/>
              <a:t>Partition your data</a:t>
            </a:r>
          </a:p>
          <a:p>
            <a:r>
              <a:rPr lang="hu-HU" altLang="en-US" sz="2000" dirty="0" smtClean="0"/>
              <a:t>Scale write throughput</a:t>
            </a:r>
          </a:p>
          <a:p>
            <a:r>
              <a:rPr lang="hu-HU" altLang="en-US" sz="2000" dirty="0" smtClean="0"/>
              <a:t>Increase capacity</a:t>
            </a:r>
          </a:p>
          <a:p>
            <a:endParaRPr lang="hu-HU" altLang="en-US" sz="2000" dirty="0" smtClean="0"/>
          </a:p>
          <a:p>
            <a:r>
              <a:rPr lang="hu-HU" altLang="en-US" sz="2000" dirty="0" smtClean="0"/>
              <a:t>Auto-balancing</a:t>
            </a:r>
          </a:p>
          <a:p>
            <a:endParaRPr lang="hu-HU" altLang="en-US" dirty="0" smtClean="0"/>
          </a:p>
        </p:txBody>
      </p:sp>
      <p:sp>
        <p:nvSpPr>
          <p:cNvPr id="8198" name="Rectangle 6"/>
          <p:cNvSpPr>
            <a:spLocks noChangeArrowheads="1"/>
          </p:cNvSpPr>
          <p:nvPr/>
        </p:nvSpPr>
        <p:spPr bwMode="auto">
          <a:xfrm>
            <a:off x="1331913" y="4724400"/>
            <a:ext cx="1728787"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Host1:10000</a:t>
            </a:r>
          </a:p>
        </p:txBody>
      </p:sp>
      <p:sp>
        <p:nvSpPr>
          <p:cNvPr id="8199" name="Rectangle 7"/>
          <p:cNvSpPr>
            <a:spLocks noChangeArrowheads="1"/>
          </p:cNvSpPr>
          <p:nvPr/>
        </p:nvSpPr>
        <p:spPr bwMode="auto">
          <a:xfrm>
            <a:off x="3275013" y="4724400"/>
            <a:ext cx="1728787"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Host2:10010</a:t>
            </a:r>
          </a:p>
        </p:txBody>
      </p:sp>
      <p:sp>
        <p:nvSpPr>
          <p:cNvPr id="8200" name="Rectangle 8"/>
          <p:cNvSpPr>
            <a:spLocks noChangeArrowheads="1"/>
          </p:cNvSpPr>
          <p:nvPr/>
        </p:nvSpPr>
        <p:spPr bwMode="auto">
          <a:xfrm>
            <a:off x="682625" y="5516563"/>
            <a:ext cx="1728788" cy="287337"/>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Host3:20000</a:t>
            </a:r>
          </a:p>
        </p:txBody>
      </p:sp>
      <p:sp>
        <p:nvSpPr>
          <p:cNvPr id="8201" name="Text Box 9"/>
          <p:cNvSpPr txBox="1">
            <a:spLocks noChangeArrowheads="1"/>
          </p:cNvSpPr>
          <p:nvPr/>
        </p:nvSpPr>
        <p:spPr bwMode="auto">
          <a:xfrm>
            <a:off x="1692275" y="4364038"/>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shard</a:t>
            </a:r>
            <a:r>
              <a:rPr lang="hu-HU" altLang="en-US" baseline="-25000"/>
              <a:t>1</a:t>
            </a:r>
          </a:p>
        </p:txBody>
      </p:sp>
      <p:sp>
        <p:nvSpPr>
          <p:cNvPr id="8202" name="Text Box 10"/>
          <p:cNvSpPr txBox="1">
            <a:spLocks noChangeArrowheads="1"/>
          </p:cNvSpPr>
          <p:nvPr/>
        </p:nvSpPr>
        <p:spPr bwMode="auto">
          <a:xfrm>
            <a:off x="3636963" y="4364038"/>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shard</a:t>
            </a:r>
            <a:r>
              <a:rPr lang="hu-HU" altLang="en-US" baseline="-25000"/>
              <a:t>2</a:t>
            </a:r>
          </a:p>
        </p:txBody>
      </p:sp>
      <p:sp>
        <p:nvSpPr>
          <p:cNvPr id="8203" name="Rectangle 11"/>
          <p:cNvSpPr>
            <a:spLocks noChangeArrowheads="1"/>
          </p:cNvSpPr>
          <p:nvPr/>
        </p:nvSpPr>
        <p:spPr bwMode="auto">
          <a:xfrm>
            <a:off x="2987675" y="6092825"/>
            <a:ext cx="1728788" cy="287338"/>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Host4:30000</a:t>
            </a:r>
          </a:p>
        </p:txBody>
      </p:sp>
      <p:sp>
        <p:nvSpPr>
          <p:cNvPr id="8204" name="Text Box 12"/>
          <p:cNvSpPr txBox="1">
            <a:spLocks noChangeArrowheads="1"/>
          </p:cNvSpPr>
          <p:nvPr/>
        </p:nvSpPr>
        <p:spPr bwMode="auto">
          <a:xfrm>
            <a:off x="1044575" y="5156200"/>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configdb</a:t>
            </a:r>
          </a:p>
        </p:txBody>
      </p:sp>
      <p:sp>
        <p:nvSpPr>
          <p:cNvPr id="8205" name="Line 13"/>
          <p:cNvSpPr>
            <a:spLocks noChangeShapeType="1"/>
          </p:cNvSpPr>
          <p:nvPr/>
        </p:nvSpPr>
        <p:spPr bwMode="auto">
          <a:xfrm flipV="1">
            <a:off x="2411413" y="5084763"/>
            <a:ext cx="144462" cy="360362"/>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6" name="Line 14"/>
          <p:cNvSpPr>
            <a:spLocks noChangeShapeType="1"/>
          </p:cNvSpPr>
          <p:nvPr/>
        </p:nvSpPr>
        <p:spPr bwMode="auto">
          <a:xfrm flipV="1">
            <a:off x="2482850" y="5156200"/>
            <a:ext cx="1009650" cy="431800"/>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7" name="Line 15"/>
          <p:cNvSpPr>
            <a:spLocks noChangeShapeType="1"/>
          </p:cNvSpPr>
          <p:nvPr/>
        </p:nvSpPr>
        <p:spPr bwMode="auto">
          <a:xfrm>
            <a:off x="2339975" y="5876925"/>
            <a:ext cx="576263" cy="287338"/>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8" name="Line 16"/>
          <p:cNvSpPr>
            <a:spLocks noChangeShapeType="1"/>
          </p:cNvSpPr>
          <p:nvPr/>
        </p:nvSpPr>
        <p:spPr bwMode="auto">
          <a:xfrm flipV="1">
            <a:off x="4140200" y="5156200"/>
            <a:ext cx="0" cy="863600"/>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12" name="Line 20"/>
          <p:cNvSpPr>
            <a:spLocks noChangeShapeType="1"/>
          </p:cNvSpPr>
          <p:nvPr/>
        </p:nvSpPr>
        <p:spPr bwMode="auto">
          <a:xfrm flipH="1" flipV="1">
            <a:off x="2843213" y="5084763"/>
            <a:ext cx="792162" cy="935037"/>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13" name="AutoShape 21"/>
          <p:cNvSpPr>
            <a:spLocks noChangeArrowheads="1"/>
          </p:cNvSpPr>
          <p:nvPr/>
        </p:nvSpPr>
        <p:spPr bwMode="auto">
          <a:xfrm>
            <a:off x="6300788" y="5949950"/>
            <a:ext cx="1439862" cy="431800"/>
          </a:xfrm>
          <a:prstGeom prst="roundRect">
            <a:avLst>
              <a:gd name="adj" fmla="val 16667"/>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Client</a:t>
            </a:r>
          </a:p>
        </p:txBody>
      </p:sp>
      <p:sp>
        <p:nvSpPr>
          <p:cNvPr id="8214" name="AutoShape 22"/>
          <p:cNvSpPr>
            <a:spLocks noChangeArrowheads="1"/>
          </p:cNvSpPr>
          <p:nvPr/>
        </p:nvSpPr>
        <p:spPr bwMode="auto">
          <a:xfrm rot="5400000">
            <a:off x="5292726" y="5876925"/>
            <a:ext cx="360362" cy="649287"/>
          </a:xfrm>
          <a:prstGeom prst="upDownArrow">
            <a:avLst>
              <a:gd name="adj1" fmla="val 50000"/>
              <a:gd name="adj2" fmla="val 36035"/>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8223" name="Picture 31" descr="sca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412875"/>
            <a:ext cx="3400425" cy="2457450"/>
          </a:xfrm>
          <a:prstGeom prst="rect">
            <a:avLst/>
          </a:prstGeom>
          <a:noFill/>
          <a:extLst>
            <a:ext uri="{909E8E84-426E-40DD-AFC4-6F175D3DCCD1}">
              <a14:hiddenFill xmlns:a14="http://schemas.microsoft.com/office/drawing/2010/main">
                <a:solidFill>
                  <a:srgbClr val="FFFFFF"/>
                </a:solidFill>
              </a14:hiddenFill>
            </a:ext>
          </a:extLst>
        </p:spPr>
      </p:pic>
      <p:grpSp>
        <p:nvGrpSpPr>
          <p:cNvPr id="8228" name="Group 36"/>
          <p:cNvGrpSpPr>
            <a:grpSpLocks/>
          </p:cNvGrpSpPr>
          <p:nvPr/>
        </p:nvGrpSpPr>
        <p:grpSpPr bwMode="auto">
          <a:xfrm>
            <a:off x="4859338" y="1628775"/>
            <a:ext cx="3384550" cy="2232025"/>
            <a:chOff x="3061" y="1026"/>
            <a:chExt cx="2132" cy="1406"/>
          </a:xfrm>
        </p:grpSpPr>
        <p:sp>
          <p:nvSpPr>
            <p:cNvPr id="8224" name="Rectangle 32"/>
            <p:cNvSpPr>
              <a:spLocks noChangeArrowheads="1"/>
            </p:cNvSpPr>
            <p:nvPr/>
          </p:nvSpPr>
          <p:spPr bwMode="auto">
            <a:xfrm>
              <a:off x="3061" y="1026"/>
              <a:ext cx="2132" cy="3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5" name="Rectangle 33"/>
            <p:cNvSpPr>
              <a:spLocks noChangeArrowheads="1"/>
            </p:cNvSpPr>
            <p:nvPr/>
          </p:nvSpPr>
          <p:spPr bwMode="auto">
            <a:xfrm>
              <a:off x="3061" y="1661"/>
              <a:ext cx="2132"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6" name="Rectangle 34"/>
            <p:cNvSpPr>
              <a:spLocks noChangeArrowheads="1"/>
            </p:cNvSpPr>
            <p:nvPr/>
          </p:nvSpPr>
          <p:spPr bwMode="auto">
            <a:xfrm>
              <a:off x="3061" y="1415"/>
              <a:ext cx="2132" cy="24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7" name="Rectangle 35"/>
            <p:cNvSpPr>
              <a:spLocks noChangeArrowheads="1"/>
            </p:cNvSpPr>
            <p:nvPr/>
          </p:nvSpPr>
          <p:spPr bwMode="auto">
            <a:xfrm>
              <a:off x="3061" y="2045"/>
              <a:ext cx="2132" cy="3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2080679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0"/>
          </p:nvPr>
        </p:nvSpPr>
        <p:spPr>
          <a:ln/>
        </p:spPr>
        <p:txBody>
          <a:bodyPr/>
          <a:lstStyle/>
          <a:p>
            <a:fld id="{57F4B777-B07C-4A95-8D2B-ACF4EFE22293}" type="slidenum">
              <a:rPr lang="hu-HU" altLang="en-US"/>
              <a:pPr/>
              <a:t>5</a:t>
            </a:fld>
            <a:endParaRPr lang="hu-HU" altLang="en-US"/>
          </a:p>
        </p:txBody>
      </p:sp>
      <p:sp>
        <p:nvSpPr>
          <p:cNvPr id="6146" name="Rectangle 2"/>
          <p:cNvSpPr>
            <a:spLocks noGrp="1" noChangeArrowheads="1"/>
          </p:cNvSpPr>
          <p:nvPr>
            <p:ph type="title"/>
          </p:nvPr>
        </p:nvSpPr>
        <p:spPr/>
        <p:txBody>
          <a:bodyPr/>
          <a:lstStyle/>
          <a:p>
            <a:pPr fontAlgn="auto">
              <a:spcAft>
                <a:spcPts val="0"/>
              </a:spcAft>
              <a:defRPr/>
            </a:pPr>
            <a:r>
              <a:rPr lang="hu-HU" dirty="0" err="1"/>
              <a:t>NoSQL</a:t>
            </a:r>
            <a:endParaRPr lang="hu-HU" dirty="0"/>
          </a:p>
        </p:txBody>
      </p:sp>
      <p:sp>
        <p:nvSpPr>
          <p:cNvPr id="6147" name="Rectangle 3"/>
          <p:cNvSpPr>
            <a:spLocks noGrp="1" noChangeArrowheads="1"/>
          </p:cNvSpPr>
          <p:nvPr>
            <p:ph sz="half" idx="1"/>
          </p:nvPr>
        </p:nvSpPr>
        <p:spPr>
          <a:xfrm>
            <a:off x="457200" y="1536700"/>
            <a:ext cx="3657600" cy="4589463"/>
          </a:xfrm>
        </p:spPr>
        <p:txBody>
          <a:bodyPr rtlCol="0">
            <a:normAutofit/>
          </a:bodyPr>
          <a:lstStyle/>
          <a:p>
            <a:pPr fontAlgn="auto">
              <a:spcAft>
                <a:spcPts val="0"/>
              </a:spcAft>
              <a:defRPr/>
            </a:pPr>
            <a:endParaRPr lang="hu-HU" dirty="0" smtClean="0"/>
          </a:p>
          <a:p>
            <a:pPr fontAlgn="auto">
              <a:spcAft>
                <a:spcPts val="0"/>
              </a:spcAft>
              <a:defRPr/>
            </a:pPr>
            <a:r>
              <a:rPr lang="hu-HU" dirty="0" err="1" smtClean="0"/>
              <a:t>Key-value</a:t>
            </a:r>
            <a:endParaRPr lang="hu-HU" dirty="0" smtClean="0"/>
          </a:p>
          <a:p>
            <a:pPr fontAlgn="auto">
              <a:spcAft>
                <a:spcPts val="0"/>
              </a:spcAft>
              <a:defRPr/>
            </a:pPr>
            <a:endParaRPr lang="hu-HU" dirty="0"/>
          </a:p>
          <a:p>
            <a:pPr fontAlgn="auto">
              <a:spcAft>
                <a:spcPts val="0"/>
              </a:spcAft>
              <a:defRPr/>
            </a:pPr>
            <a:r>
              <a:rPr lang="hu-HU" dirty="0" err="1" smtClean="0"/>
              <a:t>Graph</a:t>
            </a:r>
            <a:r>
              <a:rPr lang="hu-HU" dirty="0" smtClean="0"/>
              <a:t> </a:t>
            </a:r>
            <a:r>
              <a:rPr lang="hu-HU" dirty="0" err="1" smtClean="0"/>
              <a:t>database</a:t>
            </a:r>
            <a:r>
              <a:rPr lang="hu-HU" dirty="0" smtClean="0"/>
              <a:t> </a:t>
            </a:r>
          </a:p>
          <a:p>
            <a:pPr fontAlgn="auto">
              <a:spcAft>
                <a:spcPts val="0"/>
              </a:spcAft>
              <a:defRPr/>
            </a:pPr>
            <a:endParaRPr lang="hu-HU" dirty="0" smtClean="0"/>
          </a:p>
          <a:p>
            <a:pPr fontAlgn="auto">
              <a:spcAft>
                <a:spcPts val="0"/>
              </a:spcAft>
              <a:defRPr/>
            </a:pPr>
            <a:r>
              <a:rPr lang="hu-HU" dirty="0" err="1" smtClean="0"/>
              <a:t>Document-oriented</a:t>
            </a:r>
            <a:r>
              <a:rPr lang="hu-HU" dirty="0" smtClean="0"/>
              <a:t> </a:t>
            </a:r>
          </a:p>
          <a:p>
            <a:pPr marL="114300" indent="0" fontAlgn="auto">
              <a:spcAft>
                <a:spcPts val="0"/>
              </a:spcAft>
              <a:buFont typeface="Arial" panose="020B0604020202020204" pitchFamily="34" charset="0"/>
              <a:buNone/>
              <a:defRPr/>
            </a:pPr>
            <a:endParaRPr lang="hu-HU" dirty="0" smtClean="0"/>
          </a:p>
          <a:p>
            <a:pPr fontAlgn="auto">
              <a:spcAft>
                <a:spcPts val="0"/>
              </a:spcAft>
              <a:defRPr/>
            </a:pPr>
            <a:r>
              <a:rPr lang="hu-HU" dirty="0" err="1" smtClean="0"/>
              <a:t>Column</a:t>
            </a:r>
            <a:r>
              <a:rPr lang="hu-HU" dirty="0" smtClean="0"/>
              <a:t> </a:t>
            </a:r>
            <a:r>
              <a:rPr lang="hu-HU" dirty="0" err="1" smtClean="0"/>
              <a:t>family</a:t>
            </a:r>
            <a:endParaRPr lang="hu-HU" dirty="0"/>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0" y="1876425"/>
            <a:ext cx="1439863"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1919288"/>
            <a:ext cx="1512888"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049588"/>
            <a:ext cx="15128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2770188"/>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descr="Mongo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7863" y="4070350"/>
            <a:ext cx="16446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025" y="4070350"/>
            <a:ext cx="954088"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3475" y="5292725"/>
            <a:ext cx="10810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7"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5463" y="5292725"/>
            <a:ext cx="1122362"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039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6147">
                                            <p:txEl>
                                              <p:pRg st="5" end="5"/>
                                            </p:txEl>
                                          </p:spTgt>
                                        </p:tgtEl>
                                        <p:attrNameLst>
                                          <p:attrName>style.fontWeight</p:attrName>
                                        </p:attrNameLst>
                                      </p:cBhvr>
                                      <p:to>
                                        <p:strVal val="bold"/>
                                      </p:to>
                                    </p:set>
                                  </p:childTnLst>
                                </p:cTn>
                              </p:par>
                              <p:par>
                                <p:cTn id="7" presetID="9" presetClass="emph" presetSubtype="0" nodeType="withEffect">
                                  <p:stCondLst>
                                    <p:cond delay="0"/>
                                  </p:stCondLst>
                                  <p:childTnLst>
                                    <p:set>
                                      <p:cBhvr rctx="PPT">
                                        <p:cTn id="8" dur="indefinite"/>
                                        <p:tgtEl>
                                          <p:spTgt spid="6150"/>
                                        </p:tgtEl>
                                        <p:attrNameLst>
                                          <p:attrName>style.opacity</p:attrName>
                                        </p:attrNameLst>
                                      </p:cBhvr>
                                      <p:to>
                                        <p:strVal val="0.5"/>
                                      </p:to>
                                    </p:set>
                                    <p:animEffect filter="image" prLst="opacity: 0.5">
                                      <p:cBhvr rctx="IE">
                                        <p:cTn id="9" dur="indefinite"/>
                                        <p:tgtEl>
                                          <p:spTgt spid="6150"/>
                                        </p:tgtEl>
                                      </p:cBhvr>
                                    </p:animEffect>
                                  </p:childTnLst>
                                </p:cTn>
                              </p:par>
                              <p:par>
                                <p:cTn id="10" presetID="9" presetClass="emph" presetSubtype="0" nodeType="withEffect">
                                  <p:stCondLst>
                                    <p:cond delay="0"/>
                                  </p:stCondLst>
                                  <p:childTnLst>
                                    <p:set>
                                      <p:cBhvr rctx="PPT">
                                        <p:cTn id="11" dur="indefinite"/>
                                        <p:tgtEl>
                                          <p:spTgt spid="6149"/>
                                        </p:tgtEl>
                                        <p:attrNameLst>
                                          <p:attrName>style.opacity</p:attrName>
                                        </p:attrNameLst>
                                      </p:cBhvr>
                                      <p:to>
                                        <p:strVal val="0.5"/>
                                      </p:to>
                                    </p:set>
                                    <p:animEffect filter="image" prLst="opacity: 0.5">
                                      <p:cBhvr rctx="IE">
                                        <p:cTn id="12" dur="indefinite"/>
                                        <p:tgtEl>
                                          <p:spTgt spid="6149"/>
                                        </p:tgtEl>
                                      </p:cBhvr>
                                    </p:animEffect>
                                  </p:childTnLst>
                                </p:cTn>
                              </p:par>
                              <p:par>
                                <p:cTn id="13" presetID="9" presetClass="emph" presetSubtype="0" nodeType="withEffect">
                                  <p:stCondLst>
                                    <p:cond delay="0"/>
                                  </p:stCondLst>
                                  <p:childTnLst>
                                    <p:set>
                                      <p:cBhvr rctx="PPT">
                                        <p:cTn id="14" dur="indefinite"/>
                                        <p:tgtEl>
                                          <p:spTgt spid="6154"/>
                                        </p:tgtEl>
                                        <p:attrNameLst>
                                          <p:attrName>style.opacity</p:attrName>
                                        </p:attrNameLst>
                                      </p:cBhvr>
                                      <p:to>
                                        <p:strVal val="0.5"/>
                                      </p:to>
                                    </p:set>
                                    <p:animEffect filter="image" prLst="opacity: 0.5">
                                      <p:cBhvr rctx="IE">
                                        <p:cTn id="15" dur="indefinite"/>
                                        <p:tgtEl>
                                          <p:spTgt spid="6154"/>
                                        </p:tgtEl>
                                      </p:cBhvr>
                                    </p:animEffect>
                                  </p:childTnLst>
                                </p:cTn>
                              </p:par>
                              <p:par>
                                <p:cTn id="16" presetID="9" presetClass="emph" presetSubtype="0" nodeType="withEffect">
                                  <p:stCondLst>
                                    <p:cond delay="0"/>
                                  </p:stCondLst>
                                  <p:childTnLst>
                                    <p:set>
                                      <p:cBhvr rctx="PPT">
                                        <p:cTn id="17" dur="indefinite"/>
                                        <p:tgtEl>
                                          <p:spTgt spid="6151"/>
                                        </p:tgtEl>
                                        <p:attrNameLst>
                                          <p:attrName>style.opacity</p:attrName>
                                        </p:attrNameLst>
                                      </p:cBhvr>
                                      <p:to>
                                        <p:strVal val="0.5"/>
                                      </p:to>
                                    </p:set>
                                    <p:animEffect filter="image" prLst="opacity: 0.5">
                                      <p:cBhvr rctx="IE">
                                        <p:cTn id="18" dur="indefinite"/>
                                        <p:tgtEl>
                                          <p:spTgt spid="6151"/>
                                        </p:tgtEl>
                                      </p:cBhvr>
                                    </p:animEffect>
                                  </p:childTnLst>
                                </p:cTn>
                              </p:par>
                              <p:par>
                                <p:cTn id="19" presetID="9" presetClass="emph" presetSubtype="0" nodeType="withEffect">
                                  <p:stCondLst>
                                    <p:cond delay="0"/>
                                  </p:stCondLst>
                                  <p:childTnLst>
                                    <p:set>
                                      <p:cBhvr rctx="PPT">
                                        <p:cTn id="20" dur="indefinite"/>
                                        <p:tgtEl>
                                          <p:spTgt spid="6155"/>
                                        </p:tgtEl>
                                        <p:attrNameLst>
                                          <p:attrName>style.opacity</p:attrName>
                                        </p:attrNameLst>
                                      </p:cBhvr>
                                      <p:to>
                                        <p:strVal val="0.5"/>
                                      </p:to>
                                    </p:set>
                                    <p:animEffect filter="image" prLst="opacity: 0.5">
                                      <p:cBhvr rctx="IE">
                                        <p:cTn id="21" dur="indefinite"/>
                                        <p:tgtEl>
                                          <p:spTgt spid="6155"/>
                                        </p:tgtEl>
                                      </p:cBhvr>
                                    </p:animEffect>
                                  </p:childTnLst>
                                </p:cTn>
                              </p:par>
                              <p:par>
                                <p:cTn id="22" presetID="9" presetClass="emph" presetSubtype="0" nodeType="withEffect">
                                  <p:stCondLst>
                                    <p:cond delay="0"/>
                                  </p:stCondLst>
                                  <p:childTnLst>
                                    <p:set>
                                      <p:cBhvr rctx="PPT">
                                        <p:cTn id="23" dur="indefinite"/>
                                        <p:tgtEl>
                                          <p:spTgt spid="6157"/>
                                        </p:tgtEl>
                                        <p:attrNameLst>
                                          <p:attrName>style.opacity</p:attrName>
                                        </p:attrNameLst>
                                      </p:cBhvr>
                                      <p:to>
                                        <p:strVal val="0.5"/>
                                      </p:to>
                                    </p:set>
                                    <p:animEffect filter="image" prLst="opacity: 0.5">
                                      <p:cBhvr rctx="IE">
                                        <p:cTn id="24" dur="indefinite"/>
                                        <p:tgtEl>
                                          <p:spTgt spid="6157"/>
                                        </p:tgtEl>
                                      </p:cBhvr>
                                    </p:animEffect>
                                  </p:childTnLst>
                                </p:cTn>
                              </p:par>
                              <p:par>
                                <p:cTn id="25" presetID="9" presetClass="emph" presetSubtype="0" nodeType="withEffect">
                                  <p:stCondLst>
                                    <p:cond delay="0"/>
                                  </p:stCondLst>
                                  <p:childTnLst>
                                    <p:set>
                                      <p:cBhvr rctx="PPT">
                                        <p:cTn id="26" dur="indefinite"/>
                                        <p:tgtEl>
                                          <p:spTgt spid="6156"/>
                                        </p:tgtEl>
                                        <p:attrNameLst>
                                          <p:attrName>style.opacity</p:attrName>
                                        </p:attrNameLst>
                                      </p:cBhvr>
                                      <p:to>
                                        <p:strVal val="0.5"/>
                                      </p:to>
                                    </p:set>
                                    <p:animEffect filter="image" prLst="opacity: 0.5">
                                      <p:cBhvr rctx="IE">
                                        <p:cTn id="27" dur="indefinite"/>
                                        <p:tgtEl>
                                          <p:spTgt spid="6156"/>
                                        </p:tgtEl>
                                      </p:cBhvr>
                                    </p:animEffect>
                                  </p:childTnLst>
                                </p:cTn>
                              </p:par>
                              <p:par>
                                <p:cTn id="28" presetID="9" presetClass="emph" presetSubtype="0" nodeType="withEffect">
                                  <p:stCondLst>
                                    <p:cond delay="0"/>
                                  </p:stCondLst>
                                  <p:childTnLst>
                                    <p:set>
                                      <p:cBhvr rctx="PPT">
                                        <p:cTn id="29" dur="indefinite"/>
                                        <p:tgtEl>
                                          <p:spTgt spid="6147">
                                            <p:txEl>
                                              <p:pRg st="7" end="7"/>
                                            </p:txEl>
                                          </p:spTgt>
                                        </p:tgtEl>
                                        <p:attrNameLst>
                                          <p:attrName>style.opacity</p:attrName>
                                        </p:attrNameLst>
                                      </p:cBhvr>
                                      <p:to>
                                        <p:strVal val="0.5"/>
                                      </p:to>
                                    </p:set>
                                    <p:animEffect filter="image" prLst="opacity: 0.5">
                                      <p:cBhvr rctx="IE">
                                        <p:cTn id="30" dur="indefinite"/>
                                        <p:tgtEl>
                                          <p:spTgt spid="6147">
                                            <p:txEl>
                                              <p:pRg st="7" end="7"/>
                                            </p:txEl>
                                          </p:spTgt>
                                        </p:tgtEl>
                                      </p:cBhvr>
                                    </p:animEffect>
                                  </p:childTnLst>
                                </p:cTn>
                              </p:par>
                              <p:par>
                                <p:cTn id="31" presetID="9" presetClass="emph" presetSubtype="0" nodeType="withEffect">
                                  <p:stCondLst>
                                    <p:cond delay="0"/>
                                  </p:stCondLst>
                                  <p:childTnLst>
                                    <p:set>
                                      <p:cBhvr rctx="PPT">
                                        <p:cTn id="32" dur="indefinite"/>
                                        <p:tgtEl>
                                          <p:spTgt spid="6147">
                                            <p:txEl>
                                              <p:pRg st="3" end="3"/>
                                            </p:txEl>
                                          </p:spTgt>
                                        </p:tgtEl>
                                        <p:attrNameLst>
                                          <p:attrName>style.opacity</p:attrName>
                                        </p:attrNameLst>
                                      </p:cBhvr>
                                      <p:to>
                                        <p:strVal val="0.5"/>
                                      </p:to>
                                    </p:set>
                                    <p:animEffect filter="image" prLst="opacity: 0.5">
                                      <p:cBhvr rctx="IE">
                                        <p:cTn id="33" dur="indefinite"/>
                                        <p:tgtEl>
                                          <p:spTgt spid="6147">
                                            <p:txEl>
                                              <p:pRg st="3" end="3"/>
                                            </p:txEl>
                                          </p:spTgt>
                                        </p:tgtEl>
                                      </p:cBhvr>
                                    </p:animEffect>
                                  </p:childTnLst>
                                </p:cTn>
                              </p:par>
                              <p:par>
                                <p:cTn id="34" presetID="9" presetClass="emph" presetSubtype="0" nodeType="withEffect">
                                  <p:stCondLst>
                                    <p:cond delay="0"/>
                                  </p:stCondLst>
                                  <p:childTnLst>
                                    <p:set>
                                      <p:cBhvr rctx="PPT">
                                        <p:cTn id="35" dur="indefinite"/>
                                        <p:tgtEl>
                                          <p:spTgt spid="6147">
                                            <p:txEl>
                                              <p:pRg st="1" end="1"/>
                                            </p:txEl>
                                          </p:spTgt>
                                        </p:tgtEl>
                                        <p:attrNameLst>
                                          <p:attrName>style.opacity</p:attrName>
                                        </p:attrNameLst>
                                      </p:cBhvr>
                                      <p:to>
                                        <p:strVal val="0.5"/>
                                      </p:to>
                                    </p:set>
                                    <p:animEffect filter="image" prLst="opacity: 0.5">
                                      <p:cBhvr rctx="IE">
                                        <p:cTn id="36" dur="indefinite"/>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0"/>
          </p:nvPr>
        </p:nvSpPr>
        <p:spPr>
          <a:ln/>
        </p:spPr>
        <p:txBody>
          <a:bodyPr/>
          <a:lstStyle/>
          <a:p>
            <a:fld id="{A7933C3E-274A-4984-93CC-682FD0099F52}" type="slidenum">
              <a:rPr lang="hu-HU" altLang="en-US"/>
              <a:pPr/>
              <a:t>50</a:t>
            </a:fld>
            <a:endParaRPr lang="hu-HU" altLang="en-US"/>
          </a:p>
        </p:txBody>
      </p:sp>
      <p:sp>
        <p:nvSpPr>
          <p:cNvPr id="9241" name="Rectangle 25"/>
          <p:cNvSpPr>
            <a:spLocks noChangeArrowheads="1"/>
          </p:cNvSpPr>
          <p:nvPr/>
        </p:nvSpPr>
        <p:spPr bwMode="auto">
          <a:xfrm>
            <a:off x="971550" y="4797425"/>
            <a:ext cx="1728788" cy="287338"/>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5" name="Cím 4"/>
          <p:cNvSpPr>
            <a:spLocks noGrp="1"/>
          </p:cNvSpPr>
          <p:nvPr>
            <p:ph type="title"/>
          </p:nvPr>
        </p:nvSpPr>
        <p:spPr bwMode="auto"/>
        <p:txBody>
          <a:bodyPr wrap="square" numCol="1" anchorCtr="0" compatLnSpc="1">
            <a:prstTxWarp prst="textNoShape">
              <a:avLst/>
            </a:prstTxWarp>
          </a:bodyPr>
          <a:lstStyle/>
          <a:p>
            <a:r>
              <a:rPr lang="hu-HU" altLang="en-US" smtClean="0">
                <a:latin typeface="Arial" panose="020B0604020202020204" pitchFamily="34" charset="0"/>
              </a:rPr>
              <a:t>Mixed</a:t>
            </a:r>
          </a:p>
        </p:txBody>
      </p:sp>
      <p:sp>
        <p:nvSpPr>
          <p:cNvPr id="9222" name="Rectangle 6"/>
          <p:cNvSpPr>
            <a:spLocks noChangeArrowheads="1"/>
          </p:cNvSpPr>
          <p:nvPr/>
        </p:nvSpPr>
        <p:spPr bwMode="auto">
          <a:xfrm>
            <a:off x="6084888" y="2852738"/>
            <a:ext cx="1728787" cy="287337"/>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Host4:10010</a:t>
            </a:r>
          </a:p>
        </p:txBody>
      </p:sp>
      <p:sp>
        <p:nvSpPr>
          <p:cNvPr id="9223" name="Rectangle 7"/>
          <p:cNvSpPr>
            <a:spLocks noChangeArrowheads="1"/>
          </p:cNvSpPr>
          <p:nvPr/>
        </p:nvSpPr>
        <p:spPr bwMode="auto">
          <a:xfrm>
            <a:off x="1042988" y="4725988"/>
            <a:ext cx="1728787" cy="287337"/>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Host5:20000</a:t>
            </a:r>
          </a:p>
        </p:txBody>
      </p:sp>
      <p:sp>
        <p:nvSpPr>
          <p:cNvPr id="9224" name="Text Box 8"/>
          <p:cNvSpPr txBox="1">
            <a:spLocks noChangeArrowheads="1"/>
          </p:cNvSpPr>
          <p:nvPr/>
        </p:nvSpPr>
        <p:spPr bwMode="auto">
          <a:xfrm>
            <a:off x="1619250" y="1844675"/>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shard</a:t>
            </a:r>
            <a:r>
              <a:rPr lang="hu-HU" altLang="en-US" baseline="-25000"/>
              <a:t>1</a:t>
            </a:r>
          </a:p>
        </p:txBody>
      </p:sp>
      <p:sp>
        <p:nvSpPr>
          <p:cNvPr id="9225" name="Text Box 9"/>
          <p:cNvSpPr txBox="1">
            <a:spLocks noChangeArrowheads="1"/>
          </p:cNvSpPr>
          <p:nvPr/>
        </p:nvSpPr>
        <p:spPr bwMode="auto">
          <a:xfrm>
            <a:off x="6443663" y="2486025"/>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shard</a:t>
            </a:r>
            <a:r>
              <a:rPr lang="hu-HU" altLang="en-US" baseline="-25000"/>
              <a:t>n</a:t>
            </a:r>
          </a:p>
        </p:txBody>
      </p:sp>
      <p:sp>
        <p:nvSpPr>
          <p:cNvPr id="9226" name="Rectangle 10"/>
          <p:cNvSpPr>
            <a:spLocks noChangeArrowheads="1"/>
          </p:cNvSpPr>
          <p:nvPr/>
        </p:nvSpPr>
        <p:spPr bwMode="auto">
          <a:xfrm>
            <a:off x="3348038" y="5300663"/>
            <a:ext cx="1728787" cy="287337"/>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Host6:30000</a:t>
            </a:r>
          </a:p>
        </p:txBody>
      </p:sp>
      <p:sp>
        <p:nvSpPr>
          <p:cNvPr id="9227" name="Text Box 11"/>
          <p:cNvSpPr txBox="1">
            <a:spLocks noChangeArrowheads="1"/>
          </p:cNvSpPr>
          <p:nvPr/>
        </p:nvSpPr>
        <p:spPr bwMode="auto">
          <a:xfrm>
            <a:off x="1404938" y="4364038"/>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configdb</a:t>
            </a:r>
          </a:p>
        </p:txBody>
      </p:sp>
      <p:sp>
        <p:nvSpPr>
          <p:cNvPr id="9228" name="Line 12"/>
          <p:cNvSpPr>
            <a:spLocks noChangeShapeType="1"/>
          </p:cNvSpPr>
          <p:nvPr/>
        </p:nvSpPr>
        <p:spPr bwMode="auto">
          <a:xfrm flipV="1">
            <a:off x="2771775" y="4292600"/>
            <a:ext cx="144463" cy="360363"/>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30" name="Line 14"/>
          <p:cNvSpPr>
            <a:spLocks noChangeShapeType="1"/>
          </p:cNvSpPr>
          <p:nvPr/>
        </p:nvSpPr>
        <p:spPr bwMode="auto">
          <a:xfrm>
            <a:off x="2771775" y="5084763"/>
            <a:ext cx="504825" cy="287337"/>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31" name="Line 15"/>
          <p:cNvSpPr>
            <a:spLocks noChangeShapeType="1"/>
          </p:cNvSpPr>
          <p:nvPr/>
        </p:nvSpPr>
        <p:spPr bwMode="auto">
          <a:xfrm flipV="1">
            <a:off x="4500563" y="3213100"/>
            <a:ext cx="2376487" cy="2014538"/>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32" name="Line 16"/>
          <p:cNvSpPr>
            <a:spLocks noChangeShapeType="1"/>
          </p:cNvSpPr>
          <p:nvPr/>
        </p:nvSpPr>
        <p:spPr bwMode="auto">
          <a:xfrm flipH="1" flipV="1">
            <a:off x="3203575" y="4292600"/>
            <a:ext cx="792163" cy="935038"/>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33" name="AutoShape 17"/>
          <p:cNvSpPr>
            <a:spLocks noChangeArrowheads="1"/>
          </p:cNvSpPr>
          <p:nvPr/>
        </p:nvSpPr>
        <p:spPr bwMode="auto">
          <a:xfrm>
            <a:off x="6661150" y="5157788"/>
            <a:ext cx="1439863" cy="431800"/>
          </a:xfrm>
          <a:prstGeom prst="roundRect">
            <a:avLst>
              <a:gd name="adj" fmla="val 16667"/>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Client</a:t>
            </a:r>
          </a:p>
        </p:txBody>
      </p:sp>
      <p:sp>
        <p:nvSpPr>
          <p:cNvPr id="9234" name="AutoShape 18"/>
          <p:cNvSpPr>
            <a:spLocks noChangeArrowheads="1"/>
          </p:cNvSpPr>
          <p:nvPr/>
        </p:nvSpPr>
        <p:spPr bwMode="auto">
          <a:xfrm rot="5400000">
            <a:off x="5653087" y="5084763"/>
            <a:ext cx="360363" cy="649288"/>
          </a:xfrm>
          <a:prstGeom prst="upDownArrow">
            <a:avLst>
              <a:gd name="adj1" fmla="val 50000"/>
              <a:gd name="adj2" fmla="val 36035"/>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5" name="Rectangle 19"/>
          <p:cNvSpPr>
            <a:spLocks noChangeArrowheads="1"/>
          </p:cNvSpPr>
          <p:nvPr/>
        </p:nvSpPr>
        <p:spPr bwMode="auto">
          <a:xfrm>
            <a:off x="1116013" y="2205038"/>
            <a:ext cx="2232025" cy="20161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6" name="Rectangle 20"/>
          <p:cNvSpPr>
            <a:spLocks noChangeArrowheads="1"/>
          </p:cNvSpPr>
          <p:nvPr/>
        </p:nvSpPr>
        <p:spPr bwMode="auto">
          <a:xfrm>
            <a:off x="1331913" y="2349500"/>
            <a:ext cx="1728787"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u="sng">
                <a:solidFill>
                  <a:schemeClr val="bg1"/>
                </a:solidFill>
              </a:rPr>
              <a:t>Host1:10000</a:t>
            </a:r>
          </a:p>
        </p:txBody>
      </p:sp>
      <p:sp>
        <p:nvSpPr>
          <p:cNvPr id="9237" name="Rectangle 21"/>
          <p:cNvSpPr>
            <a:spLocks noChangeArrowheads="1"/>
          </p:cNvSpPr>
          <p:nvPr/>
        </p:nvSpPr>
        <p:spPr bwMode="auto">
          <a:xfrm>
            <a:off x="1331913" y="2925763"/>
            <a:ext cx="1728787" cy="287337"/>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Host2:10001</a:t>
            </a:r>
          </a:p>
        </p:txBody>
      </p:sp>
      <p:sp>
        <p:nvSpPr>
          <p:cNvPr id="9238" name="Rectangle 22"/>
          <p:cNvSpPr>
            <a:spLocks noChangeArrowheads="1"/>
          </p:cNvSpPr>
          <p:nvPr/>
        </p:nvSpPr>
        <p:spPr bwMode="auto">
          <a:xfrm>
            <a:off x="1331913" y="3502025"/>
            <a:ext cx="1728787"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Host3:10002</a:t>
            </a:r>
          </a:p>
        </p:txBody>
      </p:sp>
      <p:sp>
        <p:nvSpPr>
          <p:cNvPr id="9239" name="Text Box 23"/>
          <p:cNvSpPr txBox="1">
            <a:spLocks noChangeArrowheads="1"/>
          </p:cNvSpPr>
          <p:nvPr/>
        </p:nvSpPr>
        <p:spPr bwMode="auto">
          <a:xfrm>
            <a:off x="2413000" y="3862388"/>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hu-HU" altLang="en-US"/>
              <a:t>replica</a:t>
            </a:r>
            <a:r>
              <a:rPr lang="hu-HU" altLang="en-US" baseline="-25000"/>
              <a:t>1</a:t>
            </a:r>
          </a:p>
        </p:txBody>
      </p:sp>
      <p:sp>
        <p:nvSpPr>
          <p:cNvPr id="9240" name="Rectangle 24"/>
          <p:cNvSpPr>
            <a:spLocks noChangeArrowheads="1"/>
          </p:cNvSpPr>
          <p:nvPr/>
        </p:nvSpPr>
        <p:spPr bwMode="auto">
          <a:xfrm>
            <a:off x="3348038" y="5734050"/>
            <a:ext cx="1728787" cy="287338"/>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Host7:30000</a:t>
            </a:r>
          </a:p>
        </p:txBody>
      </p:sp>
      <p:sp>
        <p:nvSpPr>
          <p:cNvPr id="9243" name="Text Box 27"/>
          <p:cNvSpPr txBox="1">
            <a:spLocks noChangeArrowheads="1"/>
          </p:cNvSpPr>
          <p:nvPr/>
        </p:nvSpPr>
        <p:spPr bwMode="auto">
          <a:xfrm>
            <a:off x="4211638" y="2205038"/>
            <a:ext cx="1079500"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sz="6200">
                <a:solidFill>
                  <a:schemeClr val="tx2"/>
                </a:solidFill>
              </a:rPr>
              <a:t>...</a:t>
            </a:r>
          </a:p>
        </p:txBody>
      </p:sp>
    </p:spTree>
    <p:extLst>
      <p:ext uri="{BB962C8B-B14F-4D97-AF65-F5344CB8AC3E}">
        <p14:creationId xmlns:p14="http://schemas.microsoft.com/office/powerpoint/2010/main" val="3518123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Replication in MongoDB </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IN" sz="1600" b="1" dirty="0"/>
              <a:t>Step 1: Create three directories needed for MongoDB replica set data storage. </a:t>
            </a:r>
            <a:endParaRPr lang="en-IN" sz="1600" b="1" dirty="0" smtClean="0"/>
          </a:p>
          <a:p>
            <a:pPr marL="0" indent="0" algn="just">
              <a:buNone/>
            </a:pPr>
            <a:r>
              <a:rPr lang="en-IN" sz="1800" dirty="0" err="1" smtClean="0"/>
              <a:t>mkdir</a:t>
            </a:r>
            <a:r>
              <a:rPr lang="en-IN" sz="1800" dirty="0" smtClean="0"/>
              <a:t> </a:t>
            </a:r>
            <a:r>
              <a:rPr lang="en-IN" sz="1800" dirty="0"/>
              <a:t>\data\node1 </a:t>
            </a:r>
            <a:endParaRPr lang="en-IN" sz="1800" dirty="0" smtClean="0"/>
          </a:p>
          <a:p>
            <a:pPr marL="0" indent="0" algn="just">
              <a:buNone/>
            </a:pPr>
            <a:r>
              <a:rPr lang="en-IN" sz="1800" dirty="0" err="1" smtClean="0"/>
              <a:t>mkdir</a:t>
            </a:r>
            <a:r>
              <a:rPr lang="en-IN" sz="1800" dirty="0" smtClean="0"/>
              <a:t> </a:t>
            </a:r>
            <a:r>
              <a:rPr lang="en-IN" sz="1800" dirty="0"/>
              <a:t>\data\node2 </a:t>
            </a:r>
            <a:endParaRPr lang="en-IN" sz="1800" dirty="0" smtClean="0"/>
          </a:p>
          <a:p>
            <a:pPr marL="0" indent="0" algn="just">
              <a:buNone/>
            </a:pPr>
            <a:r>
              <a:rPr lang="en-IN" sz="1800" dirty="0" err="1" smtClean="0"/>
              <a:t>mkdir</a:t>
            </a:r>
            <a:r>
              <a:rPr lang="en-IN" sz="1800" dirty="0" smtClean="0"/>
              <a:t> </a:t>
            </a:r>
            <a:r>
              <a:rPr lang="en-IN" sz="1800" dirty="0"/>
              <a:t>\</a:t>
            </a:r>
            <a:r>
              <a:rPr lang="en-IN" sz="1800" dirty="0" smtClean="0"/>
              <a:t>data\node3</a:t>
            </a:r>
          </a:p>
          <a:p>
            <a:pPr marL="0" indent="0" algn="just">
              <a:buNone/>
            </a:pPr>
            <a:r>
              <a:rPr lang="en-US" sz="1600" b="1" dirty="0"/>
              <a:t>Step 2: Start Three </a:t>
            </a:r>
            <a:r>
              <a:rPr lang="en-US" sz="1600" b="1" dirty="0" err="1"/>
              <a:t>mongod</a:t>
            </a:r>
            <a:r>
              <a:rPr lang="en-US" sz="1600" b="1" dirty="0"/>
              <a:t> Instances, Run in three separate terminals:</a:t>
            </a:r>
            <a:r>
              <a:rPr lang="en-US" sz="1600" dirty="0"/>
              <a:t> </a:t>
            </a:r>
            <a:endParaRPr lang="en-US" sz="1600" dirty="0" smtClean="0"/>
          </a:p>
          <a:p>
            <a:pPr marL="0" indent="0" algn="just">
              <a:buNone/>
            </a:pPr>
            <a:r>
              <a:rPr lang="en-US" sz="1800" dirty="0" err="1"/>
              <a:t>mongod</a:t>
            </a:r>
            <a:r>
              <a:rPr lang="en-US" sz="1800" dirty="0"/>
              <a:t> --port 27017 --</a:t>
            </a:r>
            <a:r>
              <a:rPr lang="en-US" sz="1800" dirty="0" err="1"/>
              <a:t>dbpath</a:t>
            </a:r>
            <a:r>
              <a:rPr lang="en-US" sz="1800" dirty="0"/>
              <a:t> /data/node1 --</a:t>
            </a:r>
            <a:r>
              <a:rPr lang="en-US" sz="1800" dirty="0" err="1"/>
              <a:t>replSet</a:t>
            </a:r>
            <a:r>
              <a:rPr lang="en-US" sz="1800" dirty="0"/>
              <a:t> rs0 </a:t>
            </a:r>
            <a:endParaRPr lang="en-US" sz="1800" dirty="0" smtClean="0"/>
          </a:p>
          <a:p>
            <a:pPr marL="0" indent="0" algn="just">
              <a:buNone/>
            </a:pPr>
            <a:r>
              <a:rPr lang="en-US" sz="1800" dirty="0" err="1"/>
              <a:t>mongod</a:t>
            </a:r>
            <a:r>
              <a:rPr lang="en-US" sz="1800" dirty="0"/>
              <a:t> --port 27018 --</a:t>
            </a:r>
            <a:r>
              <a:rPr lang="en-US" sz="1800" dirty="0" err="1"/>
              <a:t>dbpath</a:t>
            </a:r>
            <a:r>
              <a:rPr lang="en-US" sz="1800" dirty="0"/>
              <a:t> /data/node2 --</a:t>
            </a:r>
            <a:r>
              <a:rPr lang="en-US" sz="1800" dirty="0" err="1"/>
              <a:t>replSet</a:t>
            </a:r>
            <a:r>
              <a:rPr lang="en-US" sz="1800" dirty="0"/>
              <a:t> </a:t>
            </a:r>
            <a:r>
              <a:rPr lang="en-US" sz="1800" dirty="0" smtClean="0"/>
              <a:t>rs0</a:t>
            </a:r>
          </a:p>
          <a:p>
            <a:pPr marL="0" indent="0" algn="just">
              <a:buNone/>
            </a:pPr>
            <a:r>
              <a:rPr lang="en-US" sz="1800" dirty="0" err="1"/>
              <a:t>mongod</a:t>
            </a:r>
            <a:r>
              <a:rPr lang="en-US" sz="1800" dirty="0"/>
              <a:t> --port 27019 --</a:t>
            </a:r>
            <a:r>
              <a:rPr lang="en-US" sz="1800" dirty="0" err="1"/>
              <a:t>dbpath</a:t>
            </a:r>
            <a:r>
              <a:rPr lang="en-US" sz="1800" dirty="0"/>
              <a:t> /data/node3 --</a:t>
            </a:r>
            <a:r>
              <a:rPr lang="en-US" sz="1800" dirty="0" err="1"/>
              <a:t>replSet</a:t>
            </a:r>
            <a:r>
              <a:rPr lang="en-US" sz="1800" dirty="0"/>
              <a:t> rs0 </a:t>
            </a:r>
            <a:endParaRPr lang="en-US" sz="1800" dirty="0" smtClean="0"/>
          </a:p>
          <a:p>
            <a:pPr marL="0" indent="0" algn="just">
              <a:buNone/>
            </a:pPr>
            <a:r>
              <a:rPr lang="en-US" sz="1600" b="1" dirty="0"/>
              <a:t>Step </a:t>
            </a:r>
            <a:r>
              <a:rPr lang="en-US" sz="1600" b="1" dirty="0" smtClean="0"/>
              <a:t>3: Connect to mongo Shell and initiate Replica set:</a:t>
            </a:r>
            <a:r>
              <a:rPr lang="en-US" sz="1600" dirty="0" smtClean="0"/>
              <a:t> </a:t>
            </a:r>
            <a:endParaRPr lang="en-US" sz="1600" dirty="0"/>
          </a:p>
          <a:p>
            <a:pPr marL="0" indent="0" algn="just">
              <a:buNone/>
            </a:pPr>
            <a:r>
              <a:rPr lang="en-US" sz="1800" dirty="0"/>
              <a:t>Open a new terminal </a:t>
            </a:r>
            <a:endParaRPr lang="en-US" sz="1800" dirty="0" smtClean="0"/>
          </a:p>
          <a:p>
            <a:pPr marL="0" indent="0" algn="just">
              <a:buNone/>
            </a:pPr>
            <a:r>
              <a:rPr lang="en-US" sz="1800" dirty="0" smtClean="0"/>
              <a:t>Connect </a:t>
            </a:r>
            <a:r>
              <a:rPr lang="en-US" sz="1800" dirty="0"/>
              <a:t>to primary node</a:t>
            </a:r>
            <a:r>
              <a:rPr lang="en-US" sz="1800" dirty="0" smtClean="0"/>
              <a:t>:- </a:t>
            </a:r>
          </a:p>
          <a:p>
            <a:pPr marL="0" indent="0" algn="just">
              <a:buNone/>
            </a:pPr>
            <a:r>
              <a:rPr lang="en-US" sz="1800" dirty="0" err="1" smtClean="0"/>
              <a:t>mongosh</a:t>
            </a:r>
            <a:r>
              <a:rPr lang="en-US" sz="1800" dirty="0" smtClean="0"/>
              <a:t> </a:t>
            </a:r>
            <a:r>
              <a:rPr lang="en-US" sz="1800" dirty="0"/>
              <a:t>--port 27017 </a:t>
            </a:r>
            <a:endParaRPr lang="en-US" sz="1800" dirty="0" smtClean="0"/>
          </a:p>
          <a:p>
            <a:pPr marL="0" indent="0" algn="just">
              <a:buNone/>
            </a:pPr>
            <a:r>
              <a:rPr lang="en-US" sz="1600" b="1" dirty="0"/>
              <a:t>Step </a:t>
            </a:r>
            <a:r>
              <a:rPr lang="en-US" sz="1600" b="1" dirty="0" smtClean="0"/>
              <a:t>4: Execute the commands:</a:t>
            </a:r>
            <a:r>
              <a:rPr lang="en-US" sz="1600" dirty="0" smtClean="0"/>
              <a:t> below </a:t>
            </a:r>
            <a:endParaRPr lang="en-US" sz="1600" dirty="0"/>
          </a:p>
          <a:p>
            <a:pPr marL="0"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954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Replication in MongoDB </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US" sz="1600" b="1" dirty="0" smtClean="0"/>
              <a:t>Step 4: Execute the commands:</a:t>
            </a:r>
            <a:r>
              <a:rPr lang="en-US" sz="1600" dirty="0" smtClean="0"/>
              <a:t> below </a:t>
            </a:r>
          </a:p>
          <a:p>
            <a:pPr algn="just">
              <a:buAutoNum type="arabicPeriod"/>
            </a:pPr>
            <a:r>
              <a:rPr lang="en-US" sz="1600" dirty="0" smtClean="0"/>
              <a:t>Initiate </a:t>
            </a:r>
            <a:r>
              <a:rPr lang="en-US" sz="1600" dirty="0"/>
              <a:t>the replica set</a:t>
            </a:r>
            <a:r>
              <a:rPr lang="en-US" sz="1600" dirty="0" smtClean="0"/>
              <a:t>:</a:t>
            </a:r>
          </a:p>
          <a:p>
            <a:pPr marL="0" indent="0" algn="just">
              <a:buNone/>
            </a:pPr>
            <a:r>
              <a:rPr lang="en-IN" sz="1600" dirty="0" err="1"/>
              <a:t>rs.initiate</a:t>
            </a:r>
            <a:r>
              <a:rPr lang="en-IN" sz="1600" dirty="0" smtClean="0"/>
              <a:t>(</a:t>
            </a:r>
          </a:p>
          <a:p>
            <a:pPr marL="0" indent="0" algn="just">
              <a:buNone/>
            </a:pPr>
            <a:r>
              <a:rPr lang="en-IN" sz="1600" dirty="0" smtClean="0"/>
              <a:t>{ _</a:t>
            </a:r>
            <a:r>
              <a:rPr lang="en-IN" sz="1600" dirty="0"/>
              <a:t>id: "rs0", members: [ </a:t>
            </a:r>
            <a:endParaRPr lang="en-IN" sz="1600" dirty="0" smtClean="0"/>
          </a:p>
          <a:p>
            <a:pPr marL="0" indent="0" algn="just">
              <a:buNone/>
            </a:pPr>
            <a:r>
              <a:rPr lang="en-IN" sz="1600" dirty="0" smtClean="0"/>
              <a:t>{ _</a:t>
            </a:r>
            <a:r>
              <a:rPr lang="en-IN" sz="1600" dirty="0"/>
              <a:t>id: 0, host: "localhost:27017" }, </a:t>
            </a:r>
            <a:endParaRPr lang="en-IN" sz="1600" dirty="0" smtClean="0"/>
          </a:p>
          <a:p>
            <a:pPr marL="0" indent="0" algn="just">
              <a:buNone/>
            </a:pPr>
            <a:r>
              <a:rPr lang="en-IN" sz="1600" dirty="0" smtClean="0"/>
              <a:t>{ </a:t>
            </a:r>
            <a:r>
              <a:rPr lang="en-IN" sz="1600" dirty="0"/>
              <a:t>_id: 1, host: "localhost:27018" }, </a:t>
            </a:r>
            <a:endParaRPr lang="en-IN" sz="1600" dirty="0" smtClean="0"/>
          </a:p>
          <a:p>
            <a:pPr marL="0" indent="0" algn="just">
              <a:buNone/>
            </a:pPr>
            <a:r>
              <a:rPr lang="en-IN" sz="1600" dirty="0" smtClean="0"/>
              <a:t>{ </a:t>
            </a:r>
            <a:r>
              <a:rPr lang="en-IN" sz="1600" dirty="0"/>
              <a:t>_id: 2, host: "localhost:27019" } ] }) </a:t>
            </a:r>
            <a:endParaRPr lang="en-IN" sz="1600" dirty="0" smtClean="0"/>
          </a:p>
          <a:p>
            <a:pPr marL="0" indent="0" algn="just">
              <a:buNone/>
            </a:pPr>
            <a:r>
              <a:rPr lang="en-US" sz="1600" dirty="0"/>
              <a:t>2. Check Replica Set Status </a:t>
            </a:r>
            <a:endParaRPr lang="en-US" sz="1600" dirty="0" smtClean="0"/>
          </a:p>
          <a:p>
            <a:pPr marL="0" indent="0" algn="just">
              <a:buNone/>
            </a:pPr>
            <a:r>
              <a:rPr lang="en-IN" sz="1600" dirty="0" err="1"/>
              <a:t>rs.status</a:t>
            </a:r>
            <a:r>
              <a:rPr lang="en-IN" sz="1600" dirty="0" smtClean="0"/>
              <a:t>()</a:t>
            </a:r>
          </a:p>
          <a:p>
            <a:pPr marL="0" indent="0" algn="just">
              <a:buNone/>
            </a:pPr>
            <a:r>
              <a:rPr lang="en-US" sz="1600" dirty="0"/>
              <a:t>3. View Configuration of Replica Set </a:t>
            </a:r>
            <a:endParaRPr lang="en-US" sz="1600" dirty="0" smtClean="0"/>
          </a:p>
          <a:p>
            <a:pPr marL="0" indent="0" algn="just">
              <a:buNone/>
            </a:pPr>
            <a:r>
              <a:rPr lang="en-IN" sz="1600" dirty="0" err="1"/>
              <a:t>rs.conf</a:t>
            </a:r>
            <a:r>
              <a:rPr lang="en-IN" sz="1600" dirty="0"/>
              <a:t>() </a:t>
            </a:r>
            <a:endParaRPr lang="en-IN" sz="1600" dirty="0" smtClean="0"/>
          </a:p>
          <a:p>
            <a:pPr marL="0" indent="0" algn="just">
              <a:buNone/>
            </a:pPr>
            <a:r>
              <a:rPr lang="en-US" sz="1600" dirty="0"/>
              <a:t>4. Add a New Member (Optional for expansion</a:t>
            </a:r>
            <a:r>
              <a:rPr lang="en-US" sz="1600" dirty="0" smtClean="0"/>
              <a:t>)</a:t>
            </a:r>
          </a:p>
          <a:p>
            <a:pPr marL="0" indent="0" algn="just">
              <a:buNone/>
            </a:pPr>
            <a:r>
              <a:rPr lang="en-IN" sz="1600" dirty="0" err="1"/>
              <a:t>rs.add</a:t>
            </a:r>
            <a:r>
              <a:rPr lang="en-IN" sz="1600" dirty="0"/>
              <a:t>("localhost:27020</a:t>
            </a:r>
            <a:r>
              <a:rPr lang="en-IN" sz="1600" dirty="0" smtClean="0"/>
              <a:t>")</a:t>
            </a:r>
          </a:p>
          <a:p>
            <a:pPr marL="0" indent="0" algn="just">
              <a:buNone/>
            </a:pPr>
            <a:r>
              <a:rPr lang="en-IN" sz="1600" dirty="0"/>
              <a:t>5. Remove a </a:t>
            </a:r>
            <a:r>
              <a:rPr lang="en-IN" sz="1600" dirty="0" smtClean="0"/>
              <a:t>Member</a:t>
            </a:r>
          </a:p>
          <a:p>
            <a:pPr marL="0" indent="0" algn="just">
              <a:buNone/>
            </a:pPr>
            <a:r>
              <a:rPr lang="en-IN" sz="1600" dirty="0" err="1"/>
              <a:t>rs.remove</a:t>
            </a:r>
            <a:r>
              <a:rPr lang="en-IN" sz="1600" dirty="0"/>
              <a:t>("localhost:27020")</a:t>
            </a:r>
            <a:endParaRPr lang="en-US" sz="1600" dirty="0"/>
          </a:p>
          <a:p>
            <a:pPr marL="0"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127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Replication in MongoDB </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US" sz="1600" b="1" dirty="0" smtClean="0"/>
              <a:t>Step 4: Execute the commands:</a:t>
            </a:r>
            <a:r>
              <a:rPr lang="en-US" sz="1600" dirty="0" smtClean="0"/>
              <a:t> below </a:t>
            </a:r>
          </a:p>
          <a:p>
            <a:pPr marL="0" indent="0" algn="just">
              <a:buNone/>
            </a:pPr>
            <a:r>
              <a:rPr lang="en-US" sz="1800" dirty="0"/>
              <a:t>6. Force Re-election of Primary </a:t>
            </a:r>
            <a:endParaRPr lang="en-US" sz="1800" dirty="0" smtClean="0"/>
          </a:p>
          <a:p>
            <a:pPr marL="0" indent="0" algn="just">
              <a:buNone/>
            </a:pPr>
            <a:r>
              <a:rPr lang="en-US" sz="1800" dirty="0" err="1" smtClean="0"/>
              <a:t>rs.stepDown</a:t>
            </a:r>
            <a:r>
              <a:rPr lang="en-US" sz="1800" dirty="0"/>
              <a:t>() </a:t>
            </a:r>
            <a:endParaRPr lang="en-US" sz="1800" dirty="0" smtClean="0"/>
          </a:p>
          <a:p>
            <a:pPr marL="0" indent="0" algn="just">
              <a:buNone/>
            </a:pPr>
            <a:r>
              <a:rPr lang="en-US" sz="1800" dirty="0" smtClean="0"/>
              <a:t>Use </a:t>
            </a:r>
            <a:r>
              <a:rPr lang="en-US" sz="1800" dirty="0"/>
              <a:t>this to force a secondary to become the primary </a:t>
            </a:r>
            <a:endParaRPr lang="en-US" sz="1800" dirty="0" smtClean="0"/>
          </a:p>
          <a:p>
            <a:pPr marL="0" indent="0" algn="just">
              <a:buNone/>
            </a:pPr>
            <a:r>
              <a:rPr lang="en-US" sz="1800" dirty="0" smtClean="0"/>
              <a:t>7</a:t>
            </a:r>
            <a:r>
              <a:rPr lang="en-US" sz="1800" dirty="0"/>
              <a:t>. Check Which Node is Primary </a:t>
            </a:r>
            <a:endParaRPr lang="en-US" sz="1800" dirty="0" smtClean="0"/>
          </a:p>
          <a:p>
            <a:pPr marL="0" indent="0" algn="just">
              <a:buNone/>
            </a:pPr>
            <a:r>
              <a:rPr lang="en-US" sz="1800" dirty="0" err="1" smtClean="0"/>
              <a:t>db.isMaster</a:t>
            </a:r>
            <a:r>
              <a:rPr lang="en-US" sz="1800" dirty="0"/>
              <a:t>()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028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smtClean="0"/>
              <a:t>MongoDB Aggregates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algn="just"/>
            <a:r>
              <a:rPr lang="en-US" sz="1800" b="1" dirty="0" smtClean="0">
                <a:latin typeface="Times New Roman" panose="02020603050405020304" pitchFamily="18" charset="0"/>
                <a:cs typeface="Times New Roman" panose="02020603050405020304" pitchFamily="18" charset="0"/>
              </a:rPr>
              <a:t>$match </a:t>
            </a:r>
            <a:r>
              <a:rPr lang="en-US" sz="1800" dirty="0" smtClean="0">
                <a:latin typeface="Times New Roman" panose="02020603050405020304" pitchFamily="18" charset="0"/>
                <a:cs typeface="Times New Roman" panose="02020603050405020304" pitchFamily="18" charset="0"/>
              </a:rPr>
              <a:t>: filters documents based on a specified query.</a:t>
            </a:r>
          </a:p>
          <a:p>
            <a:pPr marL="0" indent="0" algn="just">
              <a:buNone/>
            </a:pPr>
            <a:r>
              <a:rPr lang="en-US" sz="1800" dirty="0" smtClean="0">
                <a:latin typeface="Times New Roman" panose="02020603050405020304" pitchFamily="18" charset="0"/>
                <a:cs typeface="Times New Roman" panose="02020603050405020304" pitchFamily="18" charset="0"/>
              </a:rPr>
              <a:t>Example : </a:t>
            </a:r>
          </a:p>
          <a:p>
            <a:pPr marL="0" indent="0" algn="just">
              <a:buNone/>
            </a:pPr>
            <a:r>
              <a:rPr lang="en-US" sz="1800" dirty="0" err="1" smtClean="0">
                <a:latin typeface="Times New Roman" panose="02020603050405020304" pitchFamily="18" charset="0"/>
                <a:cs typeface="Times New Roman" panose="02020603050405020304" pitchFamily="18" charset="0"/>
              </a:rPr>
              <a:t>db.orders.aggregate</a:t>
            </a:r>
            <a:r>
              <a:rPr lang="en-US" sz="1800" dirty="0" smtClean="0">
                <a:latin typeface="Times New Roman" panose="02020603050405020304" pitchFamily="18" charset="0"/>
                <a:cs typeface="Times New Roman" panose="02020603050405020304" pitchFamily="18" charset="0"/>
              </a:rPr>
              <a:t>([{ $match: {status=“shipped”}}])</a:t>
            </a:r>
          </a:p>
          <a:p>
            <a:pPr algn="just"/>
            <a:r>
              <a:rPr lang="en-US" sz="1800" b="1" dirty="0" smtClean="0">
                <a:latin typeface="Times New Roman" panose="02020603050405020304" pitchFamily="18" charset="0"/>
                <a:cs typeface="Times New Roman" panose="02020603050405020304" pitchFamily="18" charset="0"/>
              </a:rPr>
              <a:t>$group </a:t>
            </a:r>
            <a:r>
              <a:rPr lang="en-US" sz="1800" dirty="0" smtClean="0">
                <a:latin typeface="Times New Roman" panose="02020603050405020304" pitchFamily="18" charset="0"/>
                <a:cs typeface="Times New Roman" panose="02020603050405020304" pitchFamily="18" charset="0"/>
              </a:rPr>
              <a:t>: groups documents by a specified key and performs aggregate operations like counting, summing, averaging.</a:t>
            </a:r>
          </a:p>
          <a:p>
            <a:pPr algn="just"/>
            <a:r>
              <a:rPr lang="en-US" sz="1800" b="1" dirty="0" smtClean="0">
                <a:latin typeface="Times New Roman" panose="02020603050405020304" pitchFamily="18" charset="0"/>
                <a:cs typeface="Times New Roman" panose="02020603050405020304" pitchFamily="18" charset="0"/>
              </a:rPr>
              <a:t>$project </a:t>
            </a:r>
            <a:r>
              <a:rPr lang="en-US" sz="1800" dirty="0" smtClean="0">
                <a:latin typeface="Times New Roman" panose="02020603050405020304" pitchFamily="18" charset="0"/>
                <a:cs typeface="Times New Roman" panose="02020603050405020304" pitchFamily="18" charset="0"/>
              </a:rPr>
              <a:t>: reshapes documents by including, excluding, adding or renaming fields.</a:t>
            </a:r>
          </a:p>
          <a:p>
            <a:pPr algn="just"/>
            <a:r>
              <a:rPr lang="en-US" sz="1800" b="1" dirty="0" smtClean="0">
                <a:latin typeface="Times New Roman" panose="02020603050405020304" pitchFamily="18" charset="0"/>
                <a:cs typeface="Times New Roman" panose="02020603050405020304" pitchFamily="18" charset="0"/>
              </a:rPr>
              <a:t>$sort </a:t>
            </a:r>
            <a:r>
              <a:rPr lang="en-US" sz="1800" dirty="0" smtClean="0">
                <a:latin typeface="Times New Roman" panose="02020603050405020304" pitchFamily="18" charset="0"/>
                <a:cs typeface="Times New Roman" panose="02020603050405020304" pitchFamily="18" charset="0"/>
              </a:rPr>
              <a:t>: sorts the documents in the pipeline based on specified fields.</a:t>
            </a:r>
          </a:p>
          <a:p>
            <a:pPr algn="just"/>
            <a:r>
              <a:rPr lang="en-US" sz="1800" b="1" dirty="0" smtClean="0">
                <a:latin typeface="Times New Roman" panose="02020603050405020304" pitchFamily="18" charset="0"/>
                <a:cs typeface="Times New Roman" panose="02020603050405020304" pitchFamily="18" charset="0"/>
              </a:rPr>
              <a:t>$lookup </a:t>
            </a:r>
            <a:r>
              <a:rPr lang="en-US" sz="1800" dirty="0" smtClean="0">
                <a:latin typeface="Times New Roman" panose="02020603050405020304" pitchFamily="18" charset="0"/>
                <a:cs typeface="Times New Roman" panose="02020603050405020304" pitchFamily="18" charset="0"/>
              </a:rPr>
              <a:t>: performs a left outer join between two collections, combining documents from both based on a specified condition.</a:t>
            </a:r>
          </a:p>
          <a:p>
            <a:pPr algn="just"/>
            <a:r>
              <a:rPr lang="en-US" sz="1800" b="1" dirty="0" smtClean="0">
                <a:latin typeface="Times New Roman" panose="02020603050405020304" pitchFamily="18" charset="0"/>
                <a:cs typeface="Times New Roman" panose="02020603050405020304" pitchFamily="18" charset="0"/>
              </a:rPr>
              <a:t>$unwind </a:t>
            </a:r>
            <a:r>
              <a:rPr lang="en-US" sz="1800" dirty="0" smtClean="0">
                <a:latin typeface="Times New Roman" panose="02020603050405020304" pitchFamily="18" charset="0"/>
                <a:cs typeface="Times New Roman" panose="02020603050405020304" pitchFamily="18" charset="0"/>
              </a:rPr>
              <a:t>: deconstruct an array field from input documents, outputting one document for each element in the array.</a:t>
            </a:r>
          </a:p>
          <a:p>
            <a:pPr algn="just"/>
            <a:r>
              <a:rPr lang="en-US" sz="1800" b="1" dirty="0" smtClean="0">
                <a:latin typeface="Times New Roman" panose="02020603050405020304" pitchFamily="18" charset="0"/>
                <a:cs typeface="Times New Roman" panose="02020603050405020304" pitchFamily="18" charset="0"/>
              </a:rPr>
              <a:t>$</a:t>
            </a:r>
            <a:r>
              <a:rPr lang="en-US" sz="1800" b="1" dirty="0" err="1" smtClean="0">
                <a:latin typeface="Times New Roman" panose="02020603050405020304" pitchFamily="18" charset="0"/>
                <a:cs typeface="Times New Roman" panose="02020603050405020304" pitchFamily="18" charset="0"/>
              </a:rPr>
              <a:t>addFields</a:t>
            </a: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adds new fields to documents.</a:t>
            </a:r>
          </a:p>
          <a:p>
            <a:pPr algn="just"/>
            <a:r>
              <a:rPr lang="en-US" sz="1800" b="1" dirty="0" smtClean="0">
                <a:latin typeface="Times New Roman" panose="02020603050405020304" pitchFamily="18" charset="0"/>
                <a:cs typeface="Times New Roman" panose="02020603050405020304" pitchFamily="18" charset="0"/>
              </a:rPr>
              <a:t>$count </a:t>
            </a:r>
            <a:r>
              <a:rPr lang="en-US" sz="1800" dirty="0" smtClean="0">
                <a:latin typeface="Times New Roman" panose="02020603050405020304" pitchFamily="18" charset="0"/>
                <a:cs typeface="Times New Roman" panose="02020603050405020304" pitchFamily="18" charset="0"/>
              </a:rPr>
              <a:t>: counts the number of documents in the aggregation pipeline.</a:t>
            </a:r>
          </a:p>
          <a:p>
            <a:pPr algn="just"/>
            <a:r>
              <a:rPr lang="en-US" sz="1800" b="1" dirty="0" smtClean="0">
                <a:latin typeface="Times New Roman" panose="02020603050405020304" pitchFamily="18" charset="0"/>
                <a:cs typeface="Times New Roman" panose="02020603050405020304" pitchFamily="18" charset="0"/>
              </a:rPr>
              <a:t>$facet </a:t>
            </a:r>
            <a:r>
              <a:rPr lang="en-US" sz="1800" dirty="0" smtClean="0">
                <a:latin typeface="Times New Roman" panose="02020603050405020304" pitchFamily="18" charset="0"/>
                <a:cs typeface="Times New Roman" panose="02020603050405020304" pitchFamily="18" charset="0"/>
              </a:rPr>
              <a:t>: processed multiple aggregation pipelines within a single stage on the same input documents.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0231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smtClean="0"/>
              <a:t>MongoDB Qualifiers</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algn="just"/>
            <a:r>
              <a:rPr lang="en-US" sz="1800" dirty="0" smtClean="0">
                <a:latin typeface="Times New Roman" panose="02020603050405020304" pitchFamily="18" charset="0"/>
                <a:cs typeface="Times New Roman" panose="02020603050405020304" pitchFamily="18" charset="0"/>
              </a:rPr>
              <a:t>Skip() : Skips a specified no. of documents before returning results.</a:t>
            </a:r>
          </a:p>
          <a:p>
            <a:pPr algn="just"/>
            <a:r>
              <a:rPr lang="en-US" sz="1800" dirty="0">
                <a:latin typeface="Times New Roman" panose="02020603050405020304" pitchFamily="18" charset="0"/>
                <a:cs typeface="Times New Roman" panose="02020603050405020304" pitchFamily="18" charset="0"/>
              </a:rPr>
              <a:t>l</a:t>
            </a:r>
            <a:r>
              <a:rPr lang="en-US" sz="1800" dirty="0" smtClean="0">
                <a:latin typeface="Times New Roman" panose="02020603050405020304" pitchFamily="18" charset="0"/>
                <a:cs typeface="Times New Roman" panose="02020603050405020304" pitchFamily="18" charset="0"/>
              </a:rPr>
              <a:t>imit() : Restricts the no. of documents returned by a query.</a:t>
            </a:r>
          </a:p>
          <a:p>
            <a:r>
              <a:rPr lang="en-US" sz="1800" dirty="0">
                <a:latin typeface="Times New Roman" panose="02020603050405020304" pitchFamily="18" charset="0"/>
                <a:cs typeface="Times New Roman" panose="02020603050405020304" pitchFamily="18" charset="0"/>
              </a:rPr>
              <a:t>f</a:t>
            </a:r>
            <a:r>
              <a:rPr lang="en-US" sz="1800" dirty="0" smtClean="0">
                <a:latin typeface="Times New Roman" panose="02020603050405020304" pitchFamily="18" charset="0"/>
                <a:cs typeface="Times New Roman" panose="02020603050405020304" pitchFamily="18" charset="0"/>
              </a:rPr>
              <a:t>ind() : Retrieves documents matching the specified query criteria.</a:t>
            </a:r>
          </a:p>
          <a:p>
            <a:r>
              <a:rPr lang="en-US" sz="1800" dirty="0" err="1" smtClean="0">
                <a:latin typeface="Times New Roman" panose="02020603050405020304" pitchFamily="18" charset="0"/>
                <a:cs typeface="Times New Roman" panose="02020603050405020304" pitchFamily="18" charset="0"/>
              </a:rPr>
              <a:t>findOne</a:t>
            </a:r>
            <a:r>
              <a:rPr lang="en-US" sz="1800" dirty="0" smtClean="0">
                <a:latin typeface="Times New Roman" panose="02020603050405020304" pitchFamily="18" charset="0"/>
                <a:cs typeface="Times New Roman" panose="02020603050405020304" pitchFamily="18" charset="0"/>
              </a:rPr>
              <a:t>() : Retrieves a single </a:t>
            </a:r>
            <a:r>
              <a:rPr lang="en-US" sz="1800" dirty="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ocument matching the specified query criteria.</a:t>
            </a:r>
            <a:endParaRPr lang="en-US" sz="1800" dirty="0" smtClean="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ort() : Sorts the result of a query based on specified fields.</a:t>
            </a:r>
          </a:p>
          <a:p>
            <a:pPr algn="just"/>
            <a:r>
              <a:rPr lang="en-US" sz="1800" dirty="0" err="1" smtClean="0">
                <a:latin typeface="Times New Roman" panose="02020603050405020304" pitchFamily="18" charset="0"/>
                <a:cs typeface="Times New Roman" panose="02020603050405020304" pitchFamily="18" charset="0"/>
              </a:rPr>
              <a:t>countDocuments</a:t>
            </a:r>
            <a:r>
              <a:rPr lang="en-US" sz="1800" dirty="0" smtClean="0">
                <a:latin typeface="Times New Roman" panose="02020603050405020304" pitchFamily="18" charset="0"/>
                <a:cs typeface="Times New Roman" panose="02020603050405020304" pitchFamily="18" charset="0"/>
              </a:rPr>
              <a:t>() : Returns an accurate count of documents matching the filter.</a:t>
            </a:r>
          </a:p>
          <a:p>
            <a:pPr algn="just"/>
            <a:r>
              <a:rPr lang="en-US" sz="1800" dirty="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istinct() : Retrieves unique values for a specified field.</a:t>
            </a:r>
          </a:p>
          <a:p>
            <a:pPr algn="just"/>
            <a:r>
              <a:rPr lang="en-US" sz="1800" dirty="0">
                <a:latin typeface="Times New Roman" panose="02020603050405020304" pitchFamily="18" charset="0"/>
                <a:cs typeface="Times New Roman" panose="02020603050405020304" pitchFamily="18" charset="0"/>
              </a:rPr>
              <a:t>p</a:t>
            </a:r>
            <a:r>
              <a:rPr lang="en-US" sz="1800" dirty="0" smtClean="0">
                <a:latin typeface="Times New Roman" panose="02020603050405020304" pitchFamily="18" charset="0"/>
                <a:cs typeface="Times New Roman" panose="02020603050405020304" pitchFamily="18" charset="0"/>
              </a:rPr>
              <a:t>roject() : Specifies which fields to include or exclude from the query results.</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20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Map-Reduce with MongoDB</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algn="just"/>
            <a:r>
              <a:rPr lang="en-US" sz="1800" dirty="0"/>
              <a:t>Map-reduce is a data processing paradigm for condensing large volumes of data into useful aggregated results. For </a:t>
            </a:r>
            <a:r>
              <a:rPr lang="en-US" sz="1800" dirty="0" err="1"/>
              <a:t>mapreduce</a:t>
            </a:r>
            <a:r>
              <a:rPr lang="en-US" sz="1800" dirty="0"/>
              <a:t> operations, MongoDB provides the </a:t>
            </a:r>
            <a:r>
              <a:rPr lang="en-US" sz="1800" dirty="0" err="1"/>
              <a:t>mapReduce</a:t>
            </a:r>
            <a:r>
              <a:rPr lang="en-US" sz="1800" dirty="0"/>
              <a:t> database command</a:t>
            </a:r>
            <a:r>
              <a:rPr lang="en-US" sz="1800" dirty="0" smtClean="0"/>
              <a:t>.</a:t>
            </a:r>
          </a:p>
          <a:p>
            <a:pPr algn="just"/>
            <a:r>
              <a:rPr lang="en-US" sz="1800" dirty="0"/>
              <a:t>Consider the following map-reduce operation</a:t>
            </a:r>
            <a:r>
              <a:rPr lang="en-US" sz="1800" dirty="0" smtClean="0"/>
              <a:t>:</a:t>
            </a:r>
          </a:p>
          <a:p>
            <a:pPr algn="just"/>
            <a:endParaRPr lang="en-US" sz="1800" dirty="0"/>
          </a:p>
          <a:p>
            <a:pPr algn="just"/>
            <a:endParaRPr lang="en-US" sz="1800" dirty="0" smtClean="0"/>
          </a:p>
          <a:p>
            <a:pPr algn="just"/>
            <a:endParaRPr lang="en-US" sz="1800" dirty="0"/>
          </a:p>
          <a:p>
            <a:pPr algn="just"/>
            <a:endParaRPr lang="en-US" sz="1800" dirty="0" smtClean="0"/>
          </a:p>
          <a:p>
            <a:pPr algn="just"/>
            <a:endParaRPr lang="en-US" sz="1800" dirty="0"/>
          </a:p>
          <a:p>
            <a:pPr algn="just"/>
            <a:endParaRPr lang="en-US" sz="1800" dirty="0" smtClean="0"/>
          </a:p>
          <a:p>
            <a:pPr algn="just"/>
            <a:endParaRPr lang="en-US" sz="1800" dirty="0"/>
          </a:p>
          <a:p>
            <a:pPr algn="just"/>
            <a:endParaRPr lang="en-US" sz="1800" dirty="0" smtClean="0"/>
          </a:p>
          <a:p>
            <a:pPr algn="just"/>
            <a:endParaRPr lang="en-US" sz="1800" dirty="0"/>
          </a:p>
          <a:p>
            <a:pPr algn="just"/>
            <a:endParaRPr lang="en-US" sz="1800" dirty="0" smtClean="0"/>
          </a:p>
          <a:p>
            <a:pPr algn="just"/>
            <a:r>
              <a:rPr lang="en-US" sz="1800" dirty="0" smtClean="0"/>
              <a:t>How mapping and reducing takes place for the result: </a:t>
            </a:r>
          </a:p>
          <a:p>
            <a:pPr marL="0" indent="0" algn="just">
              <a:buNone/>
            </a:pPr>
            <a:endParaRPr lang="en-US" sz="1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56" y="2362200"/>
            <a:ext cx="8059275" cy="2886478"/>
          </a:xfrm>
          <a:prstGeom prst="rect">
            <a:avLst/>
          </a:prstGeom>
        </p:spPr>
      </p:pic>
    </p:spTree>
    <p:extLst>
      <p:ext uri="{BB962C8B-B14F-4D97-AF65-F5344CB8AC3E}">
        <p14:creationId xmlns:p14="http://schemas.microsoft.com/office/powerpoint/2010/main" val="1830262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Map-Reduce with MongoDB</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3266767" cy="4420829"/>
          </a:xfrm>
        </p:spPr>
        <p:txBody>
          <a:bodyPr>
            <a:noAutofit/>
          </a:bodyPr>
          <a:lstStyle/>
          <a:p>
            <a:pPr algn="just"/>
            <a:r>
              <a:rPr lang="en-US" sz="1600" dirty="0" smtClean="0"/>
              <a:t>How mapping and reducing takes place for the result: </a:t>
            </a:r>
          </a:p>
          <a:p>
            <a:pPr algn="just"/>
            <a:r>
              <a:rPr lang="en-US" sz="1600" dirty="0"/>
              <a:t>the </a:t>
            </a:r>
            <a:r>
              <a:rPr lang="en-US" sz="1600" dirty="0" err="1"/>
              <a:t>mapReduce</a:t>
            </a:r>
            <a:r>
              <a:rPr lang="en-US" sz="1600" dirty="0"/>
              <a:t> command takes 2 primary inputs, the mapper function and the reducer function. </a:t>
            </a:r>
            <a:endParaRPr lang="en-US" sz="1600" dirty="0" smtClean="0"/>
          </a:p>
          <a:p>
            <a:pPr algn="just"/>
            <a:r>
              <a:rPr lang="en-US" sz="1600" dirty="0"/>
              <a:t>A Mapper will start off by reading a collection of data and building a Map with only the required fields we wish to process and group them into one array based on the key. </a:t>
            </a:r>
            <a:endParaRPr lang="en-US" sz="1600" dirty="0" smtClean="0"/>
          </a:p>
          <a:p>
            <a:pPr algn="just"/>
            <a:r>
              <a:rPr lang="en-US" sz="1600" dirty="0"/>
              <a:t>And then this key value pair is fed into a Reducer, which will process the values.</a:t>
            </a:r>
            <a:endParaRPr lang="en-US" sz="1600" dirty="0" smtClean="0"/>
          </a:p>
          <a:p>
            <a:pPr marL="0" indent="0" algn="just">
              <a:buNone/>
            </a:pPr>
            <a:endParaRPr lang="en-US" sz="1600" dirty="0" smtClean="0"/>
          </a:p>
          <a:p>
            <a:pPr marL="0" indent="0" algn="just">
              <a:buNone/>
            </a:pPr>
            <a:endParaRPr lang="en-US" sz="16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155" y="1295400"/>
            <a:ext cx="4953000" cy="4800600"/>
          </a:xfrm>
          <a:prstGeom prst="rect">
            <a:avLst/>
          </a:prstGeom>
        </p:spPr>
      </p:pic>
    </p:spTree>
    <p:extLst>
      <p:ext uri="{BB962C8B-B14F-4D97-AF65-F5344CB8AC3E}">
        <p14:creationId xmlns:p14="http://schemas.microsoft.com/office/powerpoint/2010/main" val="1313174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Map-Reduce with </a:t>
            </a:r>
            <a:r>
              <a:rPr lang="en-IN" dirty="0" smtClean="0"/>
              <a:t>MongoDB syntax</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IN" sz="1800" dirty="0" err="1"/>
              <a:t>db.collection.mapReduce</a:t>
            </a:r>
            <a:r>
              <a:rPr lang="en-IN" sz="1800" dirty="0"/>
              <a:t>( </a:t>
            </a:r>
            <a:endParaRPr lang="en-IN" sz="1800" dirty="0" smtClean="0"/>
          </a:p>
          <a:p>
            <a:pPr marL="0" indent="0" algn="just">
              <a:buNone/>
            </a:pPr>
            <a:r>
              <a:rPr lang="en-IN" sz="1800" dirty="0"/>
              <a:t> </a:t>
            </a:r>
            <a:r>
              <a:rPr lang="en-IN" sz="1800" dirty="0" smtClean="0"/>
              <a:t> function</a:t>
            </a:r>
            <a:r>
              <a:rPr lang="en-IN" sz="1800" dirty="0"/>
              <a:t>() {emit(key, value);}, </a:t>
            </a:r>
            <a:endParaRPr lang="en-IN" sz="1800" dirty="0" smtClean="0"/>
          </a:p>
          <a:p>
            <a:pPr marL="0" indent="0" algn="just">
              <a:buNone/>
            </a:pPr>
            <a:r>
              <a:rPr lang="en-IN" sz="1800" dirty="0" smtClean="0"/>
              <a:t>//</a:t>
            </a:r>
            <a:r>
              <a:rPr lang="en-IN" sz="1800" dirty="0"/>
              <a:t>Define map function </a:t>
            </a:r>
            <a:endParaRPr lang="en-IN" sz="1800" dirty="0" smtClean="0"/>
          </a:p>
          <a:p>
            <a:pPr marL="0" indent="0" algn="just">
              <a:buNone/>
            </a:pPr>
            <a:r>
              <a:rPr lang="en-IN" sz="1800" dirty="0"/>
              <a:t> </a:t>
            </a:r>
            <a:r>
              <a:rPr lang="en-IN" sz="1800" dirty="0" smtClean="0"/>
              <a:t> function(</a:t>
            </a:r>
            <a:r>
              <a:rPr lang="en-IN" sz="1800" dirty="0" err="1" smtClean="0"/>
              <a:t>key,values</a:t>
            </a:r>
            <a:r>
              <a:rPr lang="en-IN" sz="1800" dirty="0"/>
              <a:t>) {return </a:t>
            </a:r>
            <a:r>
              <a:rPr lang="en-IN" sz="1800" dirty="0" err="1"/>
              <a:t>reduceFunction</a:t>
            </a:r>
            <a:r>
              <a:rPr lang="en-IN" sz="1800" dirty="0"/>
              <a:t>}, { </a:t>
            </a:r>
            <a:endParaRPr lang="en-IN" sz="1800" dirty="0" smtClean="0"/>
          </a:p>
          <a:p>
            <a:pPr marL="0" indent="0" algn="just">
              <a:buNone/>
            </a:pPr>
            <a:r>
              <a:rPr lang="en-IN" sz="1800" dirty="0"/>
              <a:t> </a:t>
            </a:r>
            <a:r>
              <a:rPr lang="en-IN" sz="1800" dirty="0" smtClean="0"/>
              <a:t>  //</a:t>
            </a:r>
            <a:r>
              <a:rPr lang="en-IN" sz="1800" dirty="0"/>
              <a:t>Define reduce function </a:t>
            </a:r>
            <a:endParaRPr lang="en-IN" sz="1800" dirty="0" smtClean="0"/>
          </a:p>
          <a:p>
            <a:pPr marL="0" indent="0" algn="just">
              <a:buNone/>
            </a:pPr>
            <a:r>
              <a:rPr lang="en-IN" sz="1800" dirty="0"/>
              <a:t> </a:t>
            </a:r>
            <a:r>
              <a:rPr lang="en-IN" sz="1800" dirty="0" smtClean="0"/>
              <a:t>    out</a:t>
            </a:r>
            <a:r>
              <a:rPr lang="en-IN" sz="1800" dirty="0"/>
              <a:t>: collection, </a:t>
            </a:r>
            <a:endParaRPr lang="en-IN" sz="1800" dirty="0" smtClean="0"/>
          </a:p>
          <a:p>
            <a:pPr marL="0" indent="0" algn="just">
              <a:buNone/>
            </a:pPr>
            <a:r>
              <a:rPr lang="en-IN" sz="1800" dirty="0"/>
              <a:t> </a:t>
            </a:r>
            <a:r>
              <a:rPr lang="en-IN" sz="1800" dirty="0" smtClean="0"/>
              <a:t>    query</a:t>
            </a:r>
            <a:r>
              <a:rPr lang="en-IN" sz="1800" dirty="0"/>
              <a:t>: document, </a:t>
            </a:r>
            <a:endParaRPr lang="en-IN" sz="1800" dirty="0" smtClean="0"/>
          </a:p>
          <a:p>
            <a:pPr marL="0" indent="0" algn="just">
              <a:buNone/>
            </a:pPr>
            <a:r>
              <a:rPr lang="en-IN" sz="1800" dirty="0"/>
              <a:t> </a:t>
            </a:r>
            <a:r>
              <a:rPr lang="en-IN" sz="1800" dirty="0" smtClean="0"/>
              <a:t>    sort</a:t>
            </a:r>
            <a:r>
              <a:rPr lang="en-IN" sz="1800" dirty="0"/>
              <a:t>: document, </a:t>
            </a:r>
            <a:endParaRPr lang="en-IN" sz="1800" dirty="0" smtClean="0"/>
          </a:p>
          <a:p>
            <a:pPr marL="0" indent="0" algn="just">
              <a:buNone/>
            </a:pPr>
            <a:r>
              <a:rPr lang="en-IN" sz="1800" dirty="0"/>
              <a:t> </a:t>
            </a:r>
            <a:r>
              <a:rPr lang="en-IN" sz="1800" dirty="0" smtClean="0"/>
              <a:t>    limit</a:t>
            </a:r>
            <a:r>
              <a:rPr lang="en-IN" sz="1800" dirty="0"/>
              <a:t>: number </a:t>
            </a:r>
            <a:endParaRPr lang="en-IN" sz="1800" dirty="0" smtClean="0"/>
          </a:p>
          <a:p>
            <a:pPr marL="0" indent="0" algn="just">
              <a:buNone/>
            </a:pPr>
            <a:r>
              <a:rPr lang="en-IN" sz="1800" dirty="0"/>
              <a:t> </a:t>
            </a:r>
            <a:r>
              <a:rPr lang="en-IN" sz="1800" dirty="0" smtClean="0"/>
              <a:t>    } </a:t>
            </a:r>
          </a:p>
          <a:p>
            <a:pPr marL="0" indent="0" algn="just">
              <a:buNone/>
            </a:pPr>
            <a:r>
              <a:rPr lang="en-IN" sz="1800" dirty="0" smtClean="0"/>
              <a:t>)</a:t>
            </a:r>
            <a:endParaRPr lang="en-US" sz="1800" dirty="0" smtClean="0"/>
          </a:p>
          <a:p>
            <a:pPr marL="0" indent="0" algn="just">
              <a:buNone/>
            </a:pPr>
            <a:endParaRPr lang="en-US" sz="1800" dirty="0" smtClean="0"/>
          </a:p>
        </p:txBody>
      </p:sp>
    </p:spTree>
    <p:extLst>
      <p:ext uri="{BB962C8B-B14F-4D97-AF65-F5344CB8AC3E}">
        <p14:creationId xmlns:p14="http://schemas.microsoft.com/office/powerpoint/2010/main" val="2375622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Map-Reduce with </a:t>
            </a:r>
            <a:r>
              <a:rPr lang="en-IN" dirty="0" smtClean="0"/>
              <a:t>MongoDB syntax Explanation</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US" sz="1800" dirty="0"/>
              <a:t>• </a:t>
            </a:r>
            <a:r>
              <a:rPr lang="en-US" sz="1800" dirty="0" smtClean="0"/>
              <a:t>  Map</a:t>
            </a:r>
            <a:r>
              <a:rPr lang="en-US" sz="1800" dirty="0"/>
              <a:t>: – It is a JavaScript function. It is used to map a value with a </a:t>
            </a:r>
            <a:r>
              <a:rPr lang="en-US" sz="1800" dirty="0" smtClean="0"/>
              <a:t>key</a:t>
            </a:r>
          </a:p>
          <a:p>
            <a:pPr marL="0" indent="0" algn="just">
              <a:buNone/>
            </a:pPr>
            <a:r>
              <a:rPr lang="en-US" sz="1800" dirty="0" smtClean="0"/>
              <a:t>     and </a:t>
            </a:r>
            <a:r>
              <a:rPr lang="en-US" sz="1800" dirty="0"/>
              <a:t>produces a key-value pair. </a:t>
            </a:r>
            <a:endParaRPr lang="en-US" sz="1800" dirty="0" smtClean="0"/>
          </a:p>
          <a:p>
            <a:pPr algn="just"/>
            <a:r>
              <a:rPr lang="en-US" sz="1800" dirty="0"/>
              <a:t>Reduce: – It is a JavaScript function. It is used to reduce or group together all the documents which have the same key</a:t>
            </a:r>
            <a:r>
              <a:rPr lang="en-US" sz="1800" dirty="0" smtClean="0"/>
              <a:t>.</a:t>
            </a:r>
          </a:p>
          <a:p>
            <a:pPr algn="just"/>
            <a:r>
              <a:rPr lang="en-US" sz="1800" dirty="0"/>
              <a:t>Out: – It is used to specify the location of the map-reduce query output</a:t>
            </a:r>
            <a:r>
              <a:rPr lang="en-US" sz="1800" dirty="0" smtClean="0"/>
              <a:t>.</a:t>
            </a:r>
          </a:p>
          <a:p>
            <a:pPr algn="just"/>
            <a:r>
              <a:rPr lang="en-US" sz="1800" dirty="0"/>
              <a:t>Query: – It is used to specify the optional selection criteria for selecting documents</a:t>
            </a:r>
            <a:r>
              <a:rPr lang="en-US" sz="1800" dirty="0" smtClean="0"/>
              <a:t>.</a:t>
            </a:r>
          </a:p>
          <a:p>
            <a:pPr algn="just"/>
            <a:r>
              <a:rPr lang="en-US" sz="1800" dirty="0"/>
              <a:t>Sort: – It is used to specify the optional sort criteria</a:t>
            </a:r>
            <a:r>
              <a:rPr lang="en-US" sz="1800" dirty="0" smtClean="0"/>
              <a:t>.</a:t>
            </a:r>
          </a:p>
          <a:p>
            <a:pPr algn="just"/>
            <a:r>
              <a:rPr lang="en-US" sz="1800" dirty="0"/>
              <a:t>Limit: – It is used to specify the optional maximum number of documents which are desired to be returned.</a:t>
            </a:r>
            <a:endParaRPr lang="en-US" sz="1800" dirty="0" smtClean="0"/>
          </a:p>
        </p:txBody>
      </p:sp>
    </p:spTree>
    <p:extLst>
      <p:ext uri="{BB962C8B-B14F-4D97-AF65-F5344CB8AC3E}">
        <p14:creationId xmlns:p14="http://schemas.microsoft.com/office/powerpoint/2010/main" val="53527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21226" y="228600"/>
            <a:ext cx="8686800" cy="497988"/>
          </a:xfrm>
        </p:spPr>
        <p:txBody>
          <a:bodyPr>
            <a:noAutofit/>
          </a:bodyPr>
          <a:lstStyle/>
          <a:p>
            <a:r>
              <a:rPr lang="en-US" sz="2700" dirty="0"/>
              <a:t>Understanding MongoDB</a:t>
            </a:r>
          </a:p>
        </p:txBody>
      </p:sp>
      <p:sp>
        <p:nvSpPr>
          <p:cNvPr id="5" name="Content Placeholder 4">
            <a:extLst>
              <a:ext uri="{FF2B5EF4-FFF2-40B4-BE49-F238E27FC236}">
                <a16:creationId xmlns:a16="http://schemas.microsoft.com/office/drawing/2014/main" id="{60E9C366-1FF7-C61F-9ACA-F5DB1F25F5F8}"/>
              </a:ext>
            </a:extLst>
          </p:cNvPr>
          <p:cNvSpPr>
            <a:spLocks noGrp="1"/>
          </p:cNvSpPr>
          <p:nvPr>
            <p:ph idx="1"/>
          </p:nvPr>
        </p:nvSpPr>
        <p:spPr>
          <a:xfrm>
            <a:off x="73742" y="1410314"/>
            <a:ext cx="8981768" cy="4476137"/>
          </a:xfrm>
        </p:spPr>
        <p:txBody>
          <a:bodyPr>
            <a:noAutofit/>
          </a:bodyPr>
          <a:lstStyle/>
          <a:p>
            <a:pPr algn="just">
              <a:lnSpc>
                <a:spcPct val="120000"/>
              </a:lnSpc>
              <a:spcBef>
                <a:spcPts val="450"/>
              </a:spcBef>
            </a:pPr>
            <a:r>
              <a:rPr lang="en-US" sz="1800" dirty="0">
                <a:latin typeface="Times New Roman" panose="02020603050405020304" pitchFamily="18" charset="0"/>
                <a:cs typeface="Times New Roman" panose="02020603050405020304" pitchFamily="18" charset="0"/>
              </a:rPr>
              <a:t>MongoDB is a NoSQL database based on a </a:t>
            </a:r>
            <a:r>
              <a:rPr lang="en-US" sz="1800" b="1" dirty="0">
                <a:latin typeface="Times New Roman" panose="02020603050405020304" pitchFamily="18" charset="0"/>
                <a:cs typeface="Times New Roman" panose="02020603050405020304" pitchFamily="18" charset="0"/>
              </a:rPr>
              <a:t>document model </a:t>
            </a:r>
            <a:r>
              <a:rPr lang="en-US" sz="1800" dirty="0">
                <a:latin typeface="Times New Roman" panose="02020603050405020304" pitchFamily="18" charset="0"/>
                <a:cs typeface="Times New Roman" panose="02020603050405020304" pitchFamily="18" charset="0"/>
              </a:rPr>
              <a:t>where </a:t>
            </a:r>
            <a:r>
              <a:rPr lang="en-US" sz="1800" dirty="0">
                <a:solidFill>
                  <a:srgbClr val="FF0000"/>
                </a:solidFill>
                <a:latin typeface="Times New Roman" panose="02020603050405020304" pitchFamily="18" charset="0"/>
                <a:cs typeface="Times New Roman" panose="02020603050405020304" pitchFamily="18" charset="0"/>
              </a:rPr>
              <a:t>data objects are stored as separate documents inside a collection. </a:t>
            </a:r>
          </a:p>
          <a:p>
            <a:pPr algn="just">
              <a:lnSpc>
                <a:spcPct val="120000"/>
              </a:lnSpc>
              <a:spcBef>
                <a:spcPts val="450"/>
              </a:spcBef>
            </a:pPr>
            <a:r>
              <a:rPr lang="en-US" sz="1800" dirty="0">
                <a:latin typeface="Times New Roman" panose="02020603050405020304" pitchFamily="18" charset="0"/>
                <a:cs typeface="Times New Roman" panose="02020603050405020304" pitchFamily="18" charset="0"/>
              </a:rPr>
              <a:t>The motivation of the MongoDB language is to implement a data store that provides </a:t>
            </a:r>
            <a:r>
              <a:rPr lang="en-US" sz="1800" dirty="0">
                <a:solidFill>
                  <a:srgbClr val="FF0000"/>
                </a:solidFill>
                <a:latin typeface="Times New Roman" panose="02020603050405020304" pitchFamily="18" charset="0"/>
                <a:cs typeface="Times New Roman" panose="02020603050405020304" pitchFamily="18" charset="0"/>
              </a:rPr>
              <a:t>high performance, high availability, and automatic scaling.</a:t>
            </a:r>
          </a:p>
          <a:p>
            <a:pPr algn="just">
              <a:lnSpc>
                <a:spcPct val="120000"/>
              </a:lnSpc>
              <a:spcBef>
                <a:spcPts val="450"/>
              </a:spcBef>
            </a:pPr>
            <a:r>
              <a:rPr lang="en-US" sz="1800" b="1" u="sng" dirty="0">
                <a:solidFill>
                  <a:srgbClr val="FF0000"/>
                </a:solidFill>
                <a:latin typeface="Times New Roman" panose="02020603050405020304" pitchFamily="18" charset="0"/>
                <a:cs typeface="Times New Roman" panose="02020603050405020304" pitchFamily="18" charset="0"/>
              </a:rPr>
              <a:t>1.Understanding Collections</a:t>
            </a:r>
          </a:p>
          <a:p>
            <a:pPr algn="just">
              <a:lnSpc>
                <a:spcPct val="120000"/>
              </a:lnSpc>
              <a:spcBef>
                <a:spcPts val="450"/>
              </a:spcBef>
            </a:pPr>
            <a:r>
              <a:rPr lang="en-US" sz="1800" dirty="0">
                <a:latin typeface="Times New Roman" panose="02020603050405020304" pitchFamily="18" charset="0"/>
                <a:cs typeface="Times New Roman" panose="02020603050405020304" pitchFamily="18" charset="0"/>
              </a:rPr>
              <a:t>MongoDB groups data together through </a:t>
            </a:r>
            <a:r>
              <a:rPr lang="en-US" sz="1800" b="1" dirty="0">
                <a:latin typeface="Times New Roman" panose="02020603050405020304" pitchFamily="18" charset="0"/>
                <a:cs typeface="Times New Roman" panose="02020603050405020304" pitchFamily="18" charset="0"/>
              </a:rPr>
              <a:t>collections.</a:t>
            </a:r>
            <a:r>
              <a:rPr lang="en-US" sz="1800" dirty="0">
                <a:latin typeface="Times New Roman" panose="02020603050405020304" pitchFamily="18" charset="0"/>
                <a:cs typeface="Times New Roman" panose="02020603050405020304" pitchFamily="18" charset="0"/>
              </a:rPr>
              <a:t> </a:t>
            </a:r>
          </a:p>
          <a:p>
            <a:pPr algn="just">
              <a:lnSpc>
                <a:spcPct val="120000"/>
              </a:lnSpc>
              <a:spcBef>
                <a:spcPts val="450"/>
              </a:spcBef>
            </a:pPr>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collection </a:t>
            </a:r>
            <a:r>
              <a:rPr lang="en-US" sz="1800" dirty="0">
                <a:latin typeface="Times New Roman" panose="02020603050405020304" pitchFamily="18" charset="0"/>
                <a:cs typeface="Times New Roman" panose="02020603050405020304" pitchFamily="18" charset="0"/>
              </a:rPr>
              <a:t>is simply a </a:t>
            </a:r>
            <a:r>
              <a:rPr lang="en-US" sz="1800" b="1" dirty="0">
                <a:latin typeface="Times New Roman" panose="02020603050405020304" pitchFamily="18" charset="0"/>
                <a:cs typeface="Times New Roman" panose="02020603050405020304" pitchFamily="18" charset="0"/>
              </a:rPr>
              <a:t>grouping of documents </a:t>
            </a:r>
            <a:r>
              <a:rPr lang="en-US" sz="1800" dirty="0">
                <a:latin typeface="Times New Roman" panose="02020603050405020304" pitchFamily="18" charset="0"/>
                <a:cs typeface="Times New Roman" panose="02020603050405020304" pitchFamily="18" charset="0"/>
              </a:rPr>
              <a:t>that have the same or a similar purpose. </a:t>
            </a:r>
          </a:p>
          <a:p>
            <a:pPr algn="just">
              <a:lnSpc>
                <a:spcPct val="120000"/>
              </a:lnSpc>
              <a:spcBef>
                <a:spcPts val="450"/>
              </a:spcBef>
            </a:pPr>
            <a:r>
              <a:rPr lang="en-US" sz="1800" dirty="0">
                <a:latin typeface="Times New Roman" panose="02020603050405020304" pitchFamily="18" charset="0"/>
                <a:cs typeface="Times New Roman" panose="02020603050405020304" pitchFamily="18" charset="0"/>
              </a:rPr>
              <a:t>A collection acts </a:t>
            </a:r>
            <a:r>
              <a:rPr lang="en-US" sz="1800" b="1" dirty="0">
                <a:latin typeface="Times New Roman" panose="02020603050405020304" pitchFamily="18" charset="0"/>
                <a:cs typeface="Times New Roman" panose="02020603050405020304" pitchFamily="18" charset="0"/>
              </a:rPr>
              <a:t>similarly to a table </a:t>
            </a:r>
            <a:r>
              <a:rPr lang="en-US" sz="1800" dirty="0">
                <a:latin typeface="Times New Roman" panose="02020603050405020304" pitchFamily="18" charset="0"/>
                <a:cs typeface="Times New Roman" panose="02020603050405020304" pitchFamily="18" charset="0"/>
              </a:rPr>
              <a:t>in a traditional SQL database, with one major difference. In MongoDB, a collection is </a:t>
            </a:r>
            <a:r>
              <a:rPr lang="en-US" sz="1800" b="1" dirty="0">
                <a:latin typeface="Times New Roman" panose="02020603050405020304" pitchFamily="18" charset="0"/>
                <a:cs typeface="Times New Roman" panose="02020603050405020304" pitchFamily="18" charset="0"/>
              </a:rPr>
              <a:t>not enforced by a strict schema; </a:t>
            </a:r>
            <a:r>
              <a:rPr lang="en-US" sz="1800" dirty="0">
                <a:latin typeface="Times New Roman" panose="02020603050405020304" pitchFamily="18" charset="0"/>
                <a:cs typeface="Times New Roman" panose="02020603050405020304" pitchFamily="18" charset="0"/>
              </a:rPr>
              <a:t>instead, documents in a collection can have a slightly different structure from one another as needed. </a:t>
            </a:r>
          </a:p>
          <a:p>
            <a:pPr algn="just">
              <a:lnSpc>
                <a:spcPct val="120000"/>
              </a:lnSpc>
              <a:spcBef>
                <a:spcPts val="450"/>
              </a:spcBef>
            </a:pPr>
            <a:r>
              <a:rPr lang="en-US" sz="1800" dirty="0">
                <a:latin typeface="Times New Roman" panose="02020603050405020304" pitchFamily="18" charset="0"/>
                <a:cs typeface="Times New Roman" panose="02020603050405020304" pitchFamily="18" charset="0"/>
              </a:rPr>
              <a:t>This reduces the need to break items in a document into several different tables, which is often done in SQL implementations.</a:t>
            </a:r>
          </a:p>
        </p:txBody>
      </p:sp>
    </p:spTree>
    <p:extLst>
      <p:ext uri="{BB962C8B-B14F-4D97-AF65-F5344CB8AC3E}">
        <p14:creationId xmlns:p14="http://schemas.microsoft.com/office/powerpoint/2010/main" val="71341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a:bodyPr>
          <a:lstStyle/>
          <a:p>
            <a:r>
              <a:rPr lang="en-IN" sz="2200" dirty="0"/>
              <a:t>Map-Reduce with </a:t>
            </a:r>
            <a:r>
              <a:rPr lang="en-IN" sz="2200" dirty="0" smtClean="0"/>
              <a:t>MongoDB syntax Explanation Example</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US" sz="1800" dirty="0" smtClean="0"/>
              <a:t> </a:t>
            </a:r>
            <a:r>
              <a:rPr lang="en-IN" sz="1800" dirty="0"/>
              <a:t>&gt; </a:t>
            </a:r>
            <a:r>
              <a:rPr lang="en-IN" sz="1800" dirty="0" err="1"/>
              <a:t>db.author.save</a:t>
            </a:r>
            <a:r>
              <a:rPr lang="en-IN" sz="1800" dirty="0"/>
              <a:t>({ </a:t>
            </a:r>
            <a:endParaRPr lang="en-IN" sz="1800" dirty="0" smtClean="0"/>
          </a:p>
          <a:p>
            <a:pPr marL="0" indent="0" algn="just">
              <a:buNone/>
            </a:pPr>
            <a:r>
              <a:rPr lang="en-IN" sz="1800" dirty="0"/>
              <a:t> </a:t>
            </a:r>
            <a:r>
              <a:rPr lang="en-IN" sz="1800" dirty="0" smtClean="0"/>
              <a:t>   "</a:t>
            </a:r>
            <a:r>
              <a:rPr lang="en-IN" sz="1800" dirty="0" err="1"/>
              <a:t>book_title</a:t>
            </a:r>
            <a:r>
              <a:rPr lang="en-IN" sz="1800" dirty="0"/>
              <a:t>" : "MongoDB Tutorial", "</a:t>
            </a:r>
            <a:r>
              <a:rPr lang="en-IN" sz="1800" dirty="0" err="1"/>
              <a:t>author_name</a:t>
            </a:r>
            <a:r>
              <a:rPr lang="en-IN" sz="1800" dirty="0"/>
              <a:t>" : "</a:t>
            </a:r>
            <a:r>
              <a:rPr lang="en-IN" sz="1800" dirty="0" err="1"/>
              <a:t>aparajita</a:t>
            </a:r>
            <a:r>
              <a:rPr lang="en-IN" sz="1800" dirty="0"/>
              <a:t>", </a:t>
            </a:r>
            <a:endParaRPr lang="en-IN" sz="1800" dirty="0" smtClean="0"/>
          </a:p>
          <a:p>
            <a:pPr marL="0" indent="0" algn="just">
              <a:buNone/>
            </a:pPr>
            <a:r>
              <a:rPr lang="en-IN" sz="1800" dirty="0"/>
              <a:t> </a:t>
            </a:r>
            <a:r>
              <a:rPr lang="en-IN" sz="1800" dirty="0" smtClean="0"/>
              <a:t>    "</a:t>
            </a:r>
            <a:r>
              <a:rPr lang="en-IN" sz="1800" dirty="0"/>
              <a:t>status" : "active", "</a:t>
            </a:r>
            <a:r>
              <a:rPr lang="en-IN" sz="1800" dirty="0" err="1"/>
              <a:t>publish_year</a:t>
            </a:r>
            <a:r>
              <a:rPr lang="en-IN" sz="1800" dirty="0"/>
              <a:t>": "2016" }) </a:t>
            </a:r>
            <a:endParaRPr lang="en-IN" sz="1800" dirty="0" smtClean="0"/>
          </a:p>
          <a:p>
            <a:pPr marL="0" indent="0" algn="just">
              <a:buNone/>
            </a:pPr>
            <a:r>
              <a:rPr lang="en-IN" sz="1800" dirty="0" smtClean="0"/>
              <a:t> </a:t>
            </a:r>
            <a:r>
              <a:rPr lang="en-IN" sz="1800" dirty="0"/>
              <a:t>&gt; </a:t>
            </a:r>
            <a:r>
              <a:rPr lang="en-IN" sz="1800" dirty="0" err="1"/>
              <a:t>db.author.save</a:t>
            </a:r>
            <a:r>
              <a:rPr lang="en-IN" sz="1800" dirty="0"/>
              <a:t>({ </a:t>
            </a:r>
            <a:endParaRPr lang="en-IN" sz="1800" dirty="0" smtClean="0"/>
          </a:p>
          <a:p>
            <a:pPr marL="0" indent="0" algn="just">
              <a:buNone/>
            </a:pPr>
            <a:r>
              <a:rPr lang="en-IN" sz="1800" dirty="0"/>
              <a:t> </a:t>
            </a:r>
            <a:r>
              <a:rPr lang="en-IN" sz="1800" dirty="0" smtClean="0"/>
              <a:t>   "</a:t>
            </a:r>
            <a:r>
              <a:rPr lang="en-IN" sz="1800" dirty="0" err="1"/>
              <a:t>book_title</a:t>
            </a:r>
            <a:r>
              <a:rPr lang="en-IN" sz="1800" dirty="0"/>
              <a:t>" : "Software Testing Tutorial", "</a:t>
            </a:r>
            <a:r>
              <a:rPr lang="en-IN" sz="1800" dirty="0" err="1"/>
              <a:t>author_name</a:t>
            </a:r>
            <a:r>
              <a:rPr lang="en-IN" sz="1800" dirty="0"/>
              <a:t>" : "</a:t>
            </a:r>
            <a:r>
              <a:rPr lang="en-IN" sz="1800" dirty="0" err="1"/>
              <a:t>aparajita</a:t>
            </a:r>
            <a:r>
              <a:rPr lang="en-IN" sz="1800" dirty="0" smtClean="0"/>
              <a:t>",</a:t>
            </a:r>
          </a:p>
          <a:p>
            <a:pPr marL="0" indent="0" algn="just">
              <a:buNone/>
            </a:pPr>
            <a:r>
              <a:rPr lang="en-IN" sz="1800" dirty="0"/>
              <a:t> </a:t>
            </a:r>
            <a:r>
              <a:rPr lang="en-IN" sz="1800" dirty="0" smtClean="0"/>
              <a:t>    "</a:t>
            </a:r>
            <a:r>
              <a:rPr lang="en-IN" sz="1800" dirty="0"/>
              <a:t>status" : "active", "</a:t>
            </a:r>
            <a:r>
              <a:rPr lang="en-IN" sz="1800" dirty="0" err="1"/>
              <a:t>publish_year</a:t>
            </a:r>
            <a:r>
              <a:rPr lang="en-IN" sz="1800" dirty="0"/>
              <a:t>": "2015" }) </a:t>
            </a:r>
            <a:endParaRPr lang="en-IN" sz="1800" dirty="0" smtClean="0"/>
          </a:p>
          <a:p>
            <a:pPr marL="0" indent="0" algn="just">
              <a:buNone/>
            </a:pPr>
            <a:r>
              <a:rPr lang="en-IN" sz="1800" dirty="0" smtClean="0"/>
              <a:t> </a:t>
            </a:r>
            <a:r>
              <a:rPr lang="en-IN" sz="1800" dirty="0"/>
              <a:t>&gt; </a:t>
            </a:r>
            <a:r>
              <a:rPr lang="en-IN" sz="1800" dirty="0" err="1"/>
              <a:t>db.author.save</a:t>
            </a:r>
            <a:r>
              <a:rPr lang="en-IN" sz="1800" dirty="0"/>
              <a:t>({ </a:t>
            </a:r>
            <a:endParaRPr lang="en-IN" sz="1800" dirty="0" smtClean="0"/>
          </a:p>
          <a:p>
            <a:pPr marL="0" indent="0" algn="just">
              <a:buNone/>
            </a:pPr>
            <a:r>
              <a:rPr lang="en-IN" sz="1800" dirty="0"/>
              <a:t> </a:t>
            </a:r>
            <a:r>
              <a:rPr lang="en-IN" sz="1800" dirty="0" smtClean="0"/>
              <a:t>   "</a:t>
            </a:r>
            <a:r>
              <a:rPr lang="en-IN" sz="1800" dirty="0" err="1"/>
              <a:t>book_title</a:t>
            </a:r>
            <a:r>
              <a:rPr lang="en-IN" sz="1800" dirty="0"/>
              <a:t>" : "Node.js Tutorial", "</a:t>
            </a:r>
            <a:r>
              <a:rPr lang="en-IN" sz="1800" dirty="0" err="1"/>
              <a:t>author_name</a:t>
            </a:r>
            <a:r>
              <a:rPr lang="en-IN" sz="1800" dirty="0"/>
              <a:t>" : “</a:t>
            </a:r>
            <a:r>
              <a:rPr lang="en-IN" sz="1800" dirty="0" err="1"/>
              <a:t>Kritika</a:t>
            </a:r>
            <a:r>
              <a:rPr lang="en-IN" sz="1800" dirty="0"/>
              <a:t>", </a:t>
            </a:r>
            <a:endParaRPr lang="en-IN" sz="1800" dirty="0" smtClean="0"/>
          </a:p>
          <a:p>
            <a:pPr marL="0" indent="0" algn="just">
              <a:buNone/>
            </a:pPr>
            <a:r>
              <a:rPr lang="en-IN" sz="1800" dirty="0"/>
              <a:t> </a:t>
            </a:r>
            <a:r>
              <a:rPr lang="en-IN" sz="1800" dirty="0" smtClean="0"/>
              <a:t>    "</a:t>
            </a:r>
            <a:r>
              <a:rPr lang="en-IN" sz="1800" dirty="0"/>
              <a:t>status" : "active", "</a:t>
            </a:r>
            <a:r>
              <a:rPr lang="en-IN" sz="1800" dirty="0" err="1"/>
              <a:t>publish_year</a:t>
            </a:r>
            <a:r>
              <a:rPr lang="en-IN" sz="1800" dirty="0"/>
              <a:t>": "2016" }) </a:t>
            </a:r>
            <a:endParaRPr lang="en-IN" sz="1800" dirty="0" smtClean="0"/>
          </a:p>
          <a:p>
            <a:pPr marL="0" indent="0" algn="just">
              <a:buNone/>
            </a:pPr>
            <a:r>
              <a:rPr lang="en-IN" sz="1800" dirty="0" smtClean="0"/>
              <a:t> </a:t>
            </a:r>
            <a:r>
              <a:rPr lang="en-IN" sz="1800" dirty="0"/>
              <a:t>&gt; </a:t>
            </a:r>
            <a:r>
              <a:rPr lang="en-IN" sz="1800" dirty="0" err="1"/>
              <a:t>db.author.save</a:t>
            </a:r>
            <a:r>
              <a:rPr lang="en-IN" sz="1800" dirty="0"/>
              <a:t>({ </a:t>
            </a:r>
            <a:endParaRPr lang="en-IN" sz="1800" dirty="0" smtClean="0"/>
          </a:p>
          <a:p>
            <a:pPr marL="0" indent="0" algn="just">
              <a:buNone/>
            </a:pPr>
            <a:r>
              <a:rPr lang="en-IN" sz="1800" dirty="0"/>
              <a:t> </a:t>
            </a:r>
            <a:r>
              <a:rPr lang="en-IN" sz="1800" dirty="0" smtClean="0"/>
              <a:t>   "</a:t>
            </a:r>
            <a:r>
              <a:rPr lang="en-IN" sz="1800" dirty="0" err="1"/>
              <a:t>book_title</a:t>
            </a:r>
            <a:r>
              <a:rPr lang="en-IN" sz="1800" dirty="0"/>
              <a:t>" : "PHP7 Tutorial", "</a:t>
            </a:r>
            <a:r>
              <a:rPr lang="en-IN" sz="1800" dirty="0" err="1"/>
              <a:t>author_name</a:t>
            </a:r>
            <a:r>
              <a:rPr lang="en-IN" sz="1800" dirty="0"/>
              <a:t>" : "</a:t>
            </a:r>
            <a:r>
              <a:rPr lang="en-IN" sz="1800" dirty="0" err="1"/>
              <a:t>aparajita</a:t>
            </a:r>
            <a:r>
              <a:rPr lang="en-IN" sz="1800" dirty="0"/>
              <a:t>", </a:t>
            </a:r>
            <a:endParaRPr lang="en-IN" sz="1800" dirty="0" smtClean="0"/>
          </a:p>
          <a:p>
            <a:pPr marL="0" indent="0" algn="just">
              <a:buNone/>
            </a:pPr>
            <a:r>
              <a:rPr lang="en-IN" sz="1800" dirty="0"/>
              <a:t> </a:t>
            </a:r>
            <a:r>
              <a:rPr lang="en-IN" sz="1800" dirty="0" smtClean="0"/>
              <a:t>    "</a:t>
            </a:r>
            <a:r>
              <a:rPr lang="en-IN" sz="1800" dirty="0"/>
              <a:t>status" : “passive", "</a:t>
            </a:r>
            <a:r>
              <a:rPr lang="en-IN" sz="1800" dirty="0" err="1"/>
              <a:t>publish_year</a:t>
            </a:r>
            <a:r>
              <a:rPr lang="en-IN" sz="1800" dirty="0"/>
              <a:t>": "</a:t>
            </a:r>
            <a:r>
              <a:rPr lang="en-IN" sz="1800" dirty="0" smtClean="0"/>
              <a:t>2016 })</a:t>
            </a:r>
          </a:p>
          <a:p>
            <a:pPr marL="0" indent="0" algn="just">
              <a:buNone/>
            </a:pPr>
            <a:r>
              <a:rPr lang="en-US" sz="1800" dirty="0" smtClean="0"/>
              <a:t>&gt; </a:t>
            </a:r>
            <a:r>
              <a:rPr lang="en-IN" sz="1800" dirty="0" err="1"/>
              <a:t>db.author.find</a:t>
            </a:r>
            <a:r>
              <a:rPr lang="en-IN" sz="1800" dirty="0"/>
              <a:t>()</a:t>
            </a:r>
            <a:endParaRPr lang="en-US" sz="1800" dirty="0" smtClean="0"/>
          </a:p>
        </p:txBody>
      </p:sp>
    </p:spTree>
    <p:extLst>
      <p:ext uri="{BB962C8B-B14F-4D97-AF65-F5344CB8AC3E}">
        <p14:creationId xmlns:p14="http://schemas.microsoft.com/office/powerpoint/2010/main" val="647356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a:bodyPr>
          <a:lstStyle/>
          <a:p>
            <a:r>
              <a:rPr lang="en-IN" sz="2200" dirty="0"/>
              <a:t>Map-Reduce with </a:t>
            </a:r>
            <a:r>
              <a:rPr lang="en-IN" sz="2200" dirty="0" smtClean="0"/>
              <a:t>MongoDB syntax Explanation Example</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US" sz="1800" dirty="0" smtClean="0"/>
              <a:t> </a:t>
            </a:r>
            <a:r>
              <a:rPr lang="en-IN" sz="1800" dirty="0"/>
              <a:t>&gt; </a:t>
            </a:r>
            <a:r>
              <a:rPr lang="en-IN" sz="1800" dirty="0" err="1"/>
              <a:t>db.author.mapReduce</a:t>
            </a:r>
            <a:r>
              <a:rPr lang="en-IN" sz="1800" dirty="0"/>
              <a:t>( </a:t>
            </a:r>
            <a:endParaRPr lang="en-IN" sz="1800" dirty="0" smtClean="0"/>
          </a:p>
          <a:p>
            <a:pPr marL="0" indent="0" algn="just">
              <a:buNone/>
            </a:pPr>
            <a:r>
              <a:rPr lang="en-IN" sz="1800" dirty="0"/>
              <a:t> </a:t>
            </a:r>
            <a:r>
              <a:rPr lang="en-IN" sz="1800" dirty="0" smtClean="0"/>
              <a:t>   function</a:t>
            </a:r>
            <a:r>
              <a:rPr lang="en-IN" sz="1800" dirty="0"/>
              <a:t>() { emit(this.author_name,1) }, </a:t>
            </a:r>
            <a:endParaRPr lang="en-IN" sz="1800" dirty="0" smtClean="0"/>
          </a:p>
          <a:p>
            <a:pPr marL="0" indent="0" algn="just">
              <a:buNone/>
            </a:pPr>
            <a:r>
              <a:rPr lang="en-IN" sz="1800" dirty="0"/>
              <a:t> </a:t>
            </a:r>
            <a:r>
              <a:rPr lang="en-IN" sz="1800" dirty="0" smtClean="0"/>
              <a:t>   function(key</a:t>
            </a:r>
            <a:r>
              <a:rPr lang="en-IN" sz="1800" dirty="0"/>
              <a:t>, values) {return </a:t>
            </a:r>
            <a:r>
              <a:rPr lang="en-IN" sz="1800" dirty="0" err="1"/>
              <a:t>Array.sum</a:t>
            </a:r>
            <a:r>
              <a:rPr lang="en-IN" sz="1800" dirty="0"/>
              <a:t>(values)}, </a:t>
            </a:r>
            <a:endParaRPr lang="en-IN" sz="1800" dirty="0" smtClean="0"/>
          </a:p>
          <a:p>
            <a:pPr marL="0" indent="0" algn="just">
              <a:buNone/>
            </a:pPr>
            <a:r>
              <a:rPr lang="en-IN" sz="1800" dirty="0"/>
              <a:t> </a:t>
            </a:r>
            <a:r>
              <a:rPr lang="en-IN" sz="1800" dirty="0" smtClean="0"/>
              <a:t>   { </a:t>
            </a:r>
            <a:r>
              <a:rPr lang="en-IN" sz="1800" dirty="0"/>
              <a:t>query:{</a:t>
            </a:r>
            <a:r>
              <a:rPr lang="en-IN" sz="1800" dirty="0" err="1"/>
              <a:t>status:"active</a:t>
            </a:r>
            <a:r>
              <a:rPr lang="en-IN" sz="1800" dirty="0"/>
              <a:t>"}, out:"</a:t>
            </a:r>
            <a:r>
              <a:rPr lang="en-IN" sz="1800" dirty="0" err="1"/>
              <a:t>author_total</a:t>
            </a:r>
            <a:r>
              <a:rPr lang="en-IN" sz="1800" dirty="0"/>
              <a:t>" } ).find</a:t>
            </a:r>
            <a:r>
              <a:rPr lang="en-IN" sz="1800" dirty="0" smtClean="0"/>
              <a:t>()</a:t>
            </a:r>
          </a:p>
          <a:p>
            <a:pPr marL="0" indent="0" algn="just">
              <a:buNone/>
            </a:pPr>
            <a:endParaRPr lang="en-US" sz="1800" dirty="0"/>
          </a:p>
          <a:p>
            <a:pPr marL="0" indent="0" algn="just">
              <a:buNone/>
            </a:pPr>
            <a:r>
              <a:rPr lang="en-IN" sz="1800" dirty="0"/>
              <a:t>• Out-Put </a:t>
            </a:r>
            <a:endParaRPr lang="en-IN" sz="1800" dirty="0" smtClean="0"/>
          </a:p>
          <a:p>
            <a:pPr marL="0" indent="0" algn="just">
              <a:buNone/>
            </a:pPr>
            <a:r>
              <a:rPr lang="en-IN" sz="1800" dirty="0"/>
              <a:t> </a:t>
            </a:r>
            <a:r>
              <a:rPr lang="en-IN" sz="1800" dirty="0" smtClean="0"/>
              <a:t> { </a:t>
            </a:r>
            <a:r>
              <a:rPr lang="en-IN" sz="1800" dirty="0"/>
              <a:t>"_id" : "</a:t>
            </a:r>
            <a:r>
              <a:rPr lang="en-IN" sz="1800" dirty="0" err="1"/>
              <a:t>aparajita</a:t>
            </a:r>
            <a:r>
              <a:rPr lang="en-IN" sz="1800" dirty="0"/>
              <a:t>", "value" : 2 } </a:t>
            </a:r>
            <a:endParaRPr lang="en-IN" sz="1800" dirty="0" smtClean="0"/>
          </a:p>
          <a:p>
            <a:pPr marL="0" indent="0" algn="just">
              <a:buNone/>
            </a:pPr>
            <a:r>
              <a:rPr lang="en-IN" sz="1800" dirty="0"/>
              <a:t> </a:t>
            </a:r>
            <a:r>
              <a:rPr lang="en-IN" sz="1800" dirty="0" smtClean="0"/>
              <a:t>  { </a:t>
            </a:r>
            <a:r>
              <a:rPr lang="en-IN" sz="1800" dirty="0"/>
              <a:t>"_id" : " </a:t>
            </a:r>
            <a:r>
              <a:rPr lang="en-IN" sz="1800" dirty="0" err="1" smtClean="0"/>
              <a:t>Kriti</a:t>
            </a:r>
            <a:r>
              <a:rPr lang="en-IN" sz="1800" dirty="0"/>
              <a:t> </a:t>
            </a:r>
            <a:r>
              <a:rPr lang="en-IN" sz="1800" dirty="0" smtClean="0"/>
              <a:t>", </a:t>
            </a:r>
            <a:r>
              <a:rPr lang="en-IN" sz="1800" dirty="0"/>
              <a:t>"value" : </a:t>
            </a:r>
            <a:r>
              <a:rPr lang="en-IN" sz="1800" dirty="0" smtClean="0"/>
              <a:t>1 </a:t>
            </a:r>
            <a:r>
              <a:rPr lang="en-IN" sz="1800" dirty="0"/>
              <a:t>} </a:t>
            </a:r>
          </a:p>
          <a:p>
            <a:pPr marL="0" indent="0" algn="just">
              <a:buNone/>
            </a:pPr>
            <a:endParaRPr lang="en-US" sz="1800" dirty="0" smtClean="0"/>
          </a:p>
        </p:txBody>
      </p:sp>
    </p:spTree>
    <p:extLst>
      <p:ext uri="{BB962C8B-B14F-4D97-AF65-F5344CB8AC3E}">
        <p14:creationId xmlns:p14="http://schemas.microsoft.com/office/powerpoint/2010/main" val="9747707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Document Database </a:t>
            </a:r>
            <a:r>
              <a:rPr lang="en-IN" dirty="0" smtClean="0"/>
              <a:t>(</a:t>
            </a:r>
            <a:r>
              <a:rPr lang="en-IN" dirty="0" err="1" smtClean="0"/>
              <a:t>mongoDB</a:t>
            </a:r>
            <a:r>
              <a:rPr lang="en-IN" dirty="0" smtClean="0"/>
              <a:t>) Use cases</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US" sz="1800" dirty="0" smtClean="0"/>
              <a:t> </a:t>
            </a:r>
            <a:r>
              <a:rPr lang="en-IN" sz="2000" dirty="0"/>
              <a:t>A blog platform architecture utilizing MongoDB typically follows a multi-tiered approach, often implemented using a MERN (MongoDB, Express.js, React.js, Node.js) or similar stack</a:t>
            </a:r>
            <a:r>
              <a:rPr lang="en-IN" sz="2000" dirty="0" smtClean="0"/>
              <a:t>.</a:t>
            </a:r>
          </a:p>
          <a:p>
            <a:pPr marL="0" indent="0" fontAlgn="ctr">
              <a:buNone/>
            </a:pPr>
            <a:r>
              <a:rPr lang="en-IN" sz="1800" dirty="0"/>
              <a:t>1. Frontend (Client-side):</a:t>
            </a:r>
          </a:p>
          <a:p>
            <a:pPr marL="0" indent="0">
              <a:buNone/>
            </a:pPr>
            <a:r>
              <a:rPr lang="en-IN" sz="1800" b="1" dirty="0"/>
              <a:t>User Interface:</a:t>
            </a:r>
            <a:r>
              <a:rPr lang="en-IN" sz="1800" dirty="0"/>
              <a:t> Built with a JavaScript framework like React.js, Angular, or Vue.js, providing dynamic and interactive content.</a:t>
            </a:r>
          </a:p>
          <a:p>
            <a:pPr marL="0" indent="0">
              <a:buNone/>
            </a:pPr>
            <a:r>
              <a:rPr lang="en-IN" sz="1800" b="1" dirty="0"/>
              <a:t>Interaction:</a:t>
            </a:r>
            <a:r>
              <a:rPr lang="en-IN" sz="1800" dirty="0"/>
              <a:t> Handles user input for creating, editing, viewing, and deleting blog posts and comments.</a:t>
            </a:r>
          </a:p>
          <a:p>
            <a:pPr marL="0" indent="0">
              <a:buNone/>
            </a:pPr>
            <a:r>
              <a:rPr lang="en-IN" sz="1800" b="1" dirty="0"/>
              <a:t>API Communication:</a:t>
            </a:r>
            <a:r>
              <a:rPr lang="en-IN" sz="1800" dirty="0"/>
              <a:t> Communicates with the backend API to send and receive data</a:t>
            </a:r>
            <a:r>
              <a:rPr lang="en-IN" sz="1800" dirty="0" smtClean="0"/>
              <a:t>.</a:t>
            </a:r>
          </a:p>
          <a:p>
            <a:pPr marL="0" indent="0">
              <a:buNone/>
            </a:pPr>
            <a:endParaRPr lang="en-IN" sz="1800" dirty="0"/>
          </a:p>
          <a:p>
            <a:pPr marL="0" indent="0" algn="just">
              <a:buNone/>
            </a:pPr>
            <a:endParaRPr lang="en-US" sz="2000" dirty="0" smtClean="0"/>
          </a:p>
        </p:txBody>
      </p:sp>
    </p:spTree>
    <p:extLst>
      <p:ext uri="{BB962C8B-B14F-4D97-AF65-F5344CB8AC3E}">
        <p14:creationId xmlns:p14="http://schemas.microsoft.com/office/powerpoint/2010/main" val="19039083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Document Database </a:t>
            </a:r>
            <a:r>
              <a:rPr lang="en-IN" dirty="0" smtClean="0"/>
              <a:t>(</a:t>
            </a:r>
            <a:r>
              <a:rPr lang="en-IN" dirty="0" err="1" smtClean="0"/>
              <a:t>mongoDB</a:t>
            </a:r>
            <a:r>
              <a:rPr lang="en-IN" dirty="0" smtClean="0"/>
              <a:t>) Use cases</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IN" sz="1800" dirty="0"/>
              <a:t>2. Backend (Server-side):</a:t>
            </a:r>
            <a:r>
              <a:rPr lang="en-US" sz="1800" dirty="0" smtClean="0"/>
              <a:t> </a:t>
            </a:r>
          </a:p>
          <a:p>
            <a:pPr algn="just"/>
            <a:r>
              <a:rPr lang="en-US" sz="1800" b="1" dirty="0"/>
              <a:t>Web Server:</a:t>
            </a:r>
            <a:endParaRPr lang="en-US" sz="1800" dirty="0"/>
          </a:p>
          <a:p>
            <a:pPr algn="just"/>
            <a:r>
              <a:rPr lang="en-US" sz="1800" dirty="0"/>
              <a:t>Powered by Node.js and the Express.js framework (or similar like Koa.js, </a:t>
            </a:r>
            <a:r>
              <a:rPr lang="en-US" sz="1800" dirty="0" err="1"/>
              <a:t>NestJS</a:t>
            </a:r>
            <a:r>
              <a:rPr lang="en-US" sz="1800" dirty="0"/>
              <a:t>), responsible for handling incoming requests from the frontend</a:t>
            </a:r>
            <a:r>
              <a:rPr lang="en-US" sz="1800" dirty="0" smtClean="0"/>
              <a:t>.</a:t>
            </a:r>
          </a:p>
          <a:p>
            <a:pPr algn="just"/>
            <a:r>
              <a:rPr lang="en-IN" sz="1800" b="1" dirty="0"/>
              <a:t>Routing</a:t>
            </a:r>
            <a:r>
              <a:rPr lang="en-IN" sz="1800" b="1" dirty="0" smtClean="0"/>
              <a:t>: </a:t>
            </a:r>
            <a:r>
              <a:rPr lang="en-IN" sz="1800" dirty="0" smtClean="0"/>
              <a:t>Defines API endpoints for various operations ( e.g., /posts, /users, /comments)</a:t>
            </a:r>
          </a:p>
          <a:p>
            <a:pPr algn="just"/>
            <a:r>
              <a:rPr lang="en-US" sz="1800" b="1" dirty="0" smtClean="0"/>
              <a:t>Business Logic : </a:t>
            </a:r>
            <a:r>
              <a:rPr lang="en-US" sz="1800" dirty="0" smtClean="0"/>
              <a:t>Implement the core logic for managing blog posts, users, and comments, including validation, authentication, and authorization.</a:t>
            </a:r>
          </a:p>
          <a:p>
            <a:pPr algn="just"/>
            <a:r>
              <a:rPr lang="en-US" sz="1800" b="1" dirty="0" smtClean="0"/>
              <a:t>Database Interaction </a:t>
            </a:r>
            <a:r>
              <a:rPr lang="en-US" sz="1800" dirty="0" smtClean="0"/>
              <a:t>: Connects to MongoDB and performs CRUD operations on the data. Mongoose, an ODM (Object Data Modeling) library is  commonly used to provide a structured and schema-based approach to interact with MongoDB.</a:t>
            </a:r>
            <a:endParaRPr lang="en-IN" sz="1800" dirty="0" smtClean="0"/>
          </a:p>
          <a:p>
            <a:pPr algn="just"/>
            <a:endParaRPr lang="en-IN" sz="1800" b="1" dirty="0" smtClean="0"/>
          </a:p>
          <a:p>
            <a:pPr algn="just"/>
            <a:endParaRPr lang="en-US" sz="1800" dirty="0"/>
          </a:p>
          <a:p>
            <a:pPr marL="0" indent="0" algn="just">
              <a:buNone/>
            </a:pPr>
            <a:endParaRPr lang="en-IN" sz="1800" dirty="0"/>
          </a:p>
          <a:p>
            <a:pPr marL="0" indent="0" algn="just">
              <a:buNone/>
            </a:pPr>
            <a:r>
              <a:rPr lang="en-US" sz="2000" dirty="0" smtClean="0"/>
              <a:t>    </a:t>
            </a:r>
          </a:p>
        </p:txBody>
      </p:sp>
    </p:spTree>
    <p:extLst>
      <p:ext uri="{BB962C8B-B14F-4D97-AF65-F5344CB8AC3E}">
        <p14:creationId xmlns:p14="http://schemas.microsoft.com/office/powerpoint/2010/main" val="6900585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IN" dirty="0"/>
              <a:t>Document Database </a:t>
            </a:r>
            <a:r>
              <a:rPr lang="en-IN" dirty="0" smtClean="0"/>
              <a:t>(</a:t>
            </a:r>
            <a:r>
              <a:rPr lang="en-IN" dirty="0" err="1" smtClean="0"/>
              <a:t>mongoDB</a:t>
            </a:r>
            <a:r>
              <a:rPr lang="en-IN" dirty="0" smtClean="0"/>
              <a:t>) Use cases</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r>
              <a:rPr lang="en-IN" sz="1800" dirty="0"/>
              <a:t>3</a:t>
            </a:r>
            <a:r>
              <a:rPr lang="en-IN" sz="1800" dirty="0" smtClean="0"/>
              <a:t>. Database (Data Storage):</a:t>
            </a:r>
            <a:r>
              <a:rPr lang="en-US" sz="1800" dirty="0" smtClean="0"/>
              <a:t> </a:t>
            </a:r>
          </a:p>
          <a:p>
            <a:pPr algn="just"/>
            <a:r>
              <a:rPr lang="en-US" sz="1800" b="1" dirty="0" smtClean="0"/>
              <a:t>MongoDB:</a:t>
            </a:r>
          </a:p>
          <a:p>
            <a:pPr algn="just"/>
            <a:r>
              <a:rPr lang="en-US" sz="1800" b="1" dirty="0" smtClean="0"/>
              <a:t>Collections : </a:t>
            </a:r>
            <a:r>
              <a:rPr lang="en-US" sz="1800" dirty="0" smtClean="0"/>
              <a:t>Data is organized into collections, such as:</a:t>
            </a:r>
          </a:p>
          <a:p>
            <a:pPr marL="0" indent="0" algn="just">
              <a:buNone/>
            </a:pPr>
            <a:r>
              <a:rPr lang="en-US" sz="1800" b="1" dirty="0"/>
              <a:t> </a:t>
            </a:r>
            <a:r>
              <a:rPr lang="en-US" sz="1800" b="1" dirty="0" smtClean="0"/>
              <a:t>           </a:t>
            </a:r>
            <a:r>
              <a:rPr lang="en-US" sz="1800" dirty="0" smtClean="0"/>
              <a:t>1. posts (title, content, author, publication date, tags)</a:t>
            </a:r>
          </a:p>
          <a:p>
            <a:pPr marL="0" indent="0" algn="just">
              <a:buNone/>
            </a:pPr>
            <a:r>
              <a:rPr lang="en-US" sz="1800" dirty="0"/>
              <a:t> </a:t>
            </a:r>
            <a:r>
              <a:rPr lang="en-US" sz="1800" dirty="0" smtClean="0"/>
              <a:t>            2. users (</a:t>
            </a:r>
            <a:r>
              <a:rPr lang="en-US" sz="1800" dirty="0" err="1" smtClean="0"/>
              <a:t>uname</a:t>
            </a:r>
            <a:r>
              <a:rPr lang="en-US" sz="1800" dirty="0" smtClean="0"/>
              <a:t>, email, password hashes, roles)</a:t>
            </a:r>
          </a:p>
          <a:p>
            <a:pPr marL="0" indent="0" algn="just">
              <a:buNone/>
            </a:pPr>
            <a:r>
              <a:rPr lang="en-US" sz="1800" dirty="0"/>
              <a:t> </a:t>
            </a:r>
            <a:r>
              <a:rPr lang="en-US" sz="1800" dirty="0" smtClean="0"/>
              <a:t>            3. comments ( </a:t>
            </a:r>
            <a:r>
              <a:rPr lang="en-US" sz="1800" dirty="0" err="1" smtClean="0"/>
              <a:t>comment_text</a:t>
            </a:r>
            <a:r>
              <a:rPr lang="en-US" sz="1800" dirty="0" smtClean="0"/>
              <a:t>)    </a:t>
            </a:r>
            <a:endParaRPr lang="en-US" sz="1800" dirty="0"/>
          </a:p>
          <a:p>
            <a:pPr algn="just"/>
            <a:r>
              <a:rPr lang="en-US" sz="1800" b="1" dirty="0" smtClean="0"/>
              <a:t>Document Structure </a:t>
            </a:r>
            <a:r>
              <a:rPr lang="en-US" sz="1800" dirty="0" smtClean="0"/>
              <a:t>: MongoDB’s document model allows for flexible schemas, enabling nested data structures within a single document (e.g., embedding comments directly within a post document if appropriate, or linking them via references)</a:t>
            </a:r>
          </a:p>
          <a:p>
            <a:pPr algn="just"/>
            <a:endParaRPr lang="en-IN" sz="1800" b="1" dirty="0" smtClean="0"/>
          </a:p>
          <a:p>
            <a:pPr algn="just"/>
            <a:endParaRPr lang="en-US" sz="1800" dirty="0"/>
          </a:p>
          <a:p>
            <a:pPr marL="0" indent="0" algn="just">
              <a:buNone/>
            </a:pPr>
            <a:endParaRPr lang="en-IN" sz="1800" dirty="0"/>
          </a:p>
          <a:p>
            <a:pPr marL="0" indent="0" algn="just">
              <a:buNone/>
            </a:pPr>
            <a:r>
              <a:rPr lang="en-US" sz="2000" dirty="0" smtClean="0"/>
              <a:t>    </a:t>
            </a:r>
          </a:p>
        </p:txBody>
      </p:sp>
    </p:spTree>
    <p:extLst>
      <p:ext uri="{BB962C8B-B14F-4D97-AF65-F5344CB8AC3E}">
        <p14:creationId xmlns:p14="http://schemas.microsoft.com/office/powerpoint/2010/main" val="30096816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86296" y="152400"/>
            <a:ext cx="8648983" cy="744794"/>
          </a:xfrm>
        </p:spPr>
        <p:txBody>
          <a:bodyPr>
            <a:normAutofit fontScale="90000"/>
          </a:bodyPr>
          <a:lstStyle/>
          <a:p>
            <a:r>
              <a:rPr lang="en-IN" dirty="0" smtClean="0"/>
              <a:t/>
            </a:r>
            <a:br>
              <a:rPr lang="en-IN" dirty="0" smtClean="0"/>
            </a:br>
            <a:r>
              <a:rPr lang="en-IN" dirty="0" smtClean="0"/>
              <a:t>Document </a:t>
            </a:r>
            <a:r>
              <a:rPr lang="en-IN" dirty="0"/>
              <a:t>Database </a:t>
            </a:r>
            <a:r>
              <a:rPr lang="en-IN" dirty="0" smtClean="0"/>
              <a:t>(</a:t>
            </a:r>
            <a:r>
              <a:rPr lang="en-IN" dirty="0" err="1" smtClean="0"/>
              <a:t>mongoDB</a:t>
            </a:r>
            <a:r>
              <a:rPr lang="en-IN" dirty="0" smtClean="0"/>
              <a:t>) Use cases : Blog Platform High level Architecture</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endParaRPr lang="en-IN" sz="1800" b="1" dirty="0" smtClean="0"/>
          </a:p>
          <a:p>
            <a:pPr algn="just"/>
            <a:endParaRPr lang="en-US" sz="1800" dirty="0"/>
          </a:p>
          <a:p>
            <a:pPr marL="0" indent="0" algn="just">
              <a:buNone/>
            </a:pPr>
            <a:endParaRPr lang="en-IN" sz="1800" dirty="0"/>
          </a:p>
          <a:p>
            <a:pPr marL="0" indent="0" algn="just">
              <a:buNone/>
            </a:pPr>
            <a:r>
              <a:rPr lang="en-US" sz="2000" dirty="0" smtClean="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83" y="1209365"/>
            <a:ext cx="8478433" cy="4439270"/>
          </a:xfrm>
          <a:prstGeom prst="rect">
            <a:avLst/>
          </a:prstGeom>
        </p:spPr>
      </p:pic>
    </p:spTree>
    <p:extLst>
      <p:ext uri="{BB962C8B-B14F-4D97-AF65-F5344CB8AC3E}">
        <p14:creationId xmlns:p14="http://schemas.microsoft.com/office/powerpoint/2010/main" val="16207841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86296" y="152400"/>
            <a:ext cx="8648983" cy="744794"/>
          </a:xfrm>
        </p:spPr>
        <p:txBody>
          <a:bodyPr>
            <a:normAutofit fontScale="90000"/>
          </a:bodyPr>
          <a:lstStyle/>
          <a:p>
            <a:r>
              <a:rPr lang="en-IN" dirty="0" smtClean="0"/>
              <a:t/>
            </a:r>
            <a:br>
              <a:rPr lang="en-IN" dirty="0" smtClean="0"/>
            </a:br>
            <a:r>
              <a:rPr lang="en-IN" dirty="0" smtClean="0"/>
              <a:t>Document </a:t>
            </a:r>
            <a:r>
              <a:rPr lang="en-IN" dirty="0"/>
              <a:t>Database </a:t>
            </a:r>
            <a:r>
              <a:rPr lang="en-IN" dirty="0" smtClean="0"/>
              <a:t>(</a:t>
            </a:r>
            <a:r>
              <a:rPr lang="en-IN" dirty="0" err="1" smtClean="0"/>
              <a:t>mongoDB</a:t>
            </a:r>
            <a:r>
              <a:rPr lang="en-IN" dirty="0" smtClean="0"/>
              <a:t>) Use cases : Blog Platform low level (database) Architecture</a:t>
            </a:r>
            <a:endParaRPr lang="en-US" sz="2200"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143000"/>
            <a:ext cx="8708922" cy="4420829"/>
          </a:xfrm>
        </p:spPr>
        <p:txBody>
          <a:bodyPr>
            <a:noAutofit/>
          </a:bodyPr>
          <a:lstStyle/>
          <a:p>
            <a:pPr marL="0" indent="0" algn="just">
              <a:buNone/>
            </a:pPr>
            <a:endParaRPr lang="en-IN" sz="1800" b="1" dirty="0" smtClean="0"/>
          </a:p>
          <a:p>
            <a:pPr algn="just"/>
            <a:endParaRPr lang="en-US" sz="1800" dirty="0"/>
          </a:p>
          <a:p>
            <a:pPr marL="0" indent="0" algn="just">
              <a:buNone/>
            </a:pPr>
            <a:endParaRPr lang="en-IN" sz="1800" dirty="0"/>
          </a:p>
          <a:p>
            <a:pPr marL="0" indent="0" algn="just">
              <a:buNone/>
            </a:pPr>
            <a:r>
              <a:rPr lang="en-US" sz="2000" dirty="0" smtClean="0"/>
              <a:t>    </a:t>
            </a:r>
          </a:p>
        </p:txBody>
      </p:sp>
      <p:sp>
        <p:nvSpPr>
          <p:cNvPr id="5" name="Rectangle 4"/>
          <p:cNvSpPr/>
          <p:nvPr/>
        </p:nvSpPr>
        <p:spPr>
          <a:xfrm>
            <a:off x="685800" y="1295400"/>
            <a:ext cx="7315200" cy="5755422"/>
          </a:xfrm>
          <a:prstGeom prst="rect">
            <a:avLst/>
          </a:prstGeom>
        </p:spPr>
        <p:txBody>
          <a:bodyPr wrap="square">
            <a:spAutoFit/>
          </a:bodyPr>
          <a:lstStyle/>
          <a:p>
            <a:pPr>
              <a:buFont typeface="+mj-lt"/>
              <a:buAutoNum type="arabicPeriod"/>
            </a:pPr>
            <a:r>
              <a:rPr lang="en-IN" sz="1600" b="1" dirty="0">
                <a:solidFill>
                  <a:srgbClr val="808084"/>
                </a:solidFill>
                <a:latin typeface="InterDisplay"/>
              </a:rPr>
              <a:t>User </a:t>
            </a:r>
            <a:r>
              <a:rPr lang="en-IN" sz="1600" b="1" dirty="0" smtClean="0">
                <a:solidFill>
                  <a:srgbClr val="808084"/>
                </a:solidFill>
                <a:latin typeface="InterDisplay"/>
              </a:rPr>
              <a:t> (NoSQL</a:t>
            </a:r>
            <a:r>
              <a:rPr lang="en-IN" sz="1600" b="1" dirty="0">
                <a:solidFill>
                  <a:srgbClr val="808084"/>
                </a:solidFill>
                <a:latin typeface="InterDisplay"/>
              </a:rPr>
              <a:t>):</a:t>
            </a:r>
            <a:endParaRPr lang="en-IN" sz="1600" dirty="0">
              <a:solidFill>
                <a:srgbClr val="808084"/>
              </a:solidFill>
              <a:latin typeface="InterDisplay"/>
            </a:endParaRPr>
          </a:p>
          <a:p>
            <a:pPr marL="742950" lvl="1" indent="-285750">
              <a:buFont typeface="+mj-lt"/>
              <a:buAutoNum type="arabicPeriod"/>
            </a:pPr>
            <a:r>
              <a:rPr lang="en-IN" sz="1600" dirty="0">
                <a:solidFill>
                  <a:srgbClr val="808084"/>
                </a:solidFill>
                <a:latin typeface="InterDisplay"/>
              </a:rPr>
              <a:t>Unique identifier (Mobile/Email).</a:t>
            </a:r>
          </a:p>
          <a:p>
            <a:pPr marL="742950" lvl="1" indent="-285750">
              <a:buFont typeface="+mj-lt"/>
              <a:buAutoNum type="arabicPeriod"/>
            </a:pPr>
            <a:r>
              <a:rPr lang="en-IN" sz="1600" dirty="0">
                <a:solidFill>
                  <a:srgbClr val="808084"/>
                </a:solidFill>
                <a:latin typeface="InterDisplay"/>
              </a:rPr>
              <a:t>First/Last Name.</a:t>
            </a:r>
          </a:p>
          <a:p>
            <a:pPr>
              <a:buFont typeface="+mj-lt"/>
              <a:buAutoNum type="arabicPeriod"/>
            </a:pPr>
            <a:r>
              <a:rPr lang="en-IN" sz="1600" b="1" dirty="0">
                <a:solidFill>
                  <a:srgbClr val="808084"/>
                </a:solidFill>
                <a:latin typeface="InterDisplay"/>
              </a:rPr>
              <a:t>Post </a:t>
            </a:r>
            <a:r>
              <a:rPr lang="en-IN" sz="1600" b="1" dirty="0" smtClean="0">
                <a:solidFill>
                  <a:srgbClr val="808084"/>
                </a:solidFill>
                <a:latin typeface="InterDisplay"/>
              </a:rPr>
              <a:t> (NoSQL</a:t>
            </a:r>
            <a:r>
              <a:rPr lang="en-IN" sz="1600" b="1" dirty="0">
                <a:solidFill>
                  <a:srgbClr val="808084"/>
                </a:solidFill>
                <a:latin typeface="InterDisplay"/>
              </a:rPr>
              <a:t>)</a:t>
            </a:r>
            <a:endParaRPr lang="en-IN" sz="1600" dirty="0">
              <a:solidFill>
                <a:srgbClr val="808084"/>
              </a:solidFill>
              <a:latin typeface="InterDisplay"/>
            </a:endParaRPr>
          </a:p>
          <a:p>
            <a:pPr marL="742950" lvl="1" indent="-285750">
              <a:buFont typeface="+mj-lt"/>
              <a:buAutoNum type="arabicPeriod"/>
            </a:pPr>
            <a:r>
              <a:rPr lang="en-IN" sz="1600" dirty="0">
                <a:solidFill>
                  <a:srgbClr val="808084"/>
                </a:solidFill>
                <a:latin typeface="InterDisplay"/>
              </a:rPr>
              <a:t>Post ID.</a:t>
            </a:r>
          </a:p>
          <a:p>
            <a:pPr marL="742950" lvl="1" indent="-285750">
              <a:buFont typeface="+mj-lt"/>
              <a:buAutoNum type="arabicPeriod"/>
            </a:pPr>
            <a:r>
              <a:rPr lang="en-IN" sz="1600" dirty="0">
                <a:solidFill>
                  <a:srgbClr val="808084"/>
                </a:solidFill>
                <a:latin typeface="InterDisplay"/>
              </a:rPr>
              <a:t>User ID.</a:t>
            </a:r>
          </a:p>
          <a:p>
            <a:pPr marL="742950" lvl="1" indent="-285750">
              <a:buFont typeface="+mj-lt"/>
              <a:buAutoNum type="arabicPeriod"/>
            </a:pPr>
            <a:r>
              <a:rPr lang="en-IN" sz="1600" dirty="0">
                <a:solidFill>
                  <a:srgbClr val="808084"/>
                </a:solidFill>
                <a:latin typeface="InterDisplay"/>
              </a:rPr>
              <a:t>Comment ID.</a:t>
            </a:r>
          </a:p>
          <a:p>
            <a:pPr marL="742950" lvl="1" indent="-285750">
              <a:buFont typeface="+mj-lt"/>
              <a:buAutoNum type="arabicPeriod"/>
            </a:pPr>
            <a:r>
              <a:rPr lang="en-IN" sz="1600" dirty="0">
                <a:solidFill>
                  <a:srgbClr val="808084"/>
                </a:solidFill>
                <a:latin typeface="InterDisplay"/>
              </a:rPr>
              <a:t>Media link (Stored in GCS/S3)</a:t>
            </a:r>
          </a:p>
          <a:p>
            <a:pPr>
              <a:buFont typeface="+mj-lt"/>
              <a:buAutoNum type="arabicPeriod"/>
            </a:pPr>
            <a:r>
              <a:rPr lang="en-IN" sz="1600" b="1" dirty="0">
                <a:solidFill>
                  <a:srgbClr val="808084"/>
                </a:solidFill>
                <a:latin typeface="InterDisplay"/>
              </a:rPr>
              <a:t>Comment </a:t>
            </a:r>
            <a:r>
              <a:rPr lang="en-IN" sz="1600" b="1" dirty="0" smtClean="0">
                <a:solidFill>
                  <a:srgbClr val="808084"/>
                </a:solidFill>
                <a:latin typeface="InterDisplay"/>
              </a:rPr>
              <a:t> (NoSQL</a:t>
            </a:r>
            <a:r>
              <a:rPr lang="en-IN" sz="1600" b="1" dirty="0">
                <a:solidFill>
                  <a:srgbClr val="808084"/>
                </a:solidFill>
                <a:latin typeface="InterDisplay"/>
              </a:rPr>
              <a:t>):</a:t>
            </a:r>
            <a:endParaRPr lang="en-IN" sz="1600" dirty="0">
              <a:solidFill>
                <a:srgbClr val="808084"/>
              </a:solidFill>
              <a:latin typeface="InterDisplay"/>
            </a:endParaRPr>
          </a:p>
          <a:p>
            <a:pPr marL="742950" lvl="1" indent="-285750">
              <a:buFont typeface="+mj-lt"/>
              <a:buAutoNum type="arabicPeriod"/>
            </a:pPr>
            <a:r>
              <a:rPr lang="en-IN" sz="1600" dirty="0">
                <a:solidFill>
                  <a:srgbClr val="808084"/>
                </a:solidFill>
                <a:latin typeface="InterDisplay"/>
              </a:rPr>
              <a:t>Comment ID.</a:t>
            </a:r>
          </a:p>
          <a:p>
            <a:pPr marL="742950" lvl="1" indent="-285750">
              <a:buFont typeface="+mj-lt"/>
              <a:buAutoNum type="arabicPeriod"/>
            </a:pPr>
            <a:r>
              <a:rPr lang="en-IN" sz="1600" dirty="0">
                <a:solidFill>
                  <a:srgbClr val="808084"/>
                </a:solidFill>
                <a:latin typeface="InterDisplay"/>
              </a:rPr>
              <a:t>User ID.</a:t>
            </a:r>
          </a:p>
          <a:p>
            <a:pPr marL="742950" lvl="1" indent="-285750">
              <a:buFont typeface="+mj-lt"/>
              <a:buAutoNum type="arabicPeriod"/>
            </a:pPr>
            <a:r>
              <a:rPr lang="en-IN" sz="1600" dirty="0">
                <a:solidFill>
                  <a:srgbClr val="808084"/>
                </a:solidFill>
                <a:latin typeface="InterDisplay"/>
              </a:rPr>
              <a:t>Comment content.</a:t>
            </a:r>
          </a:p>
          <a:p>
            <a:pPr>
              <a:buFont typeface="+mj-lt"/>
              <a:buAutoNum type="arabicPeriod"/>
            </a:pPr>
            <a:r>
              <a:rPr lang="en-IN" sz="1600" b="1" dirty="0">
                <a:solidFill>
                  <a:srgbClr val="808084"/>
                </a:solidFill>
                <a:latin typeface="InterDisplay"/>
              </a:rPr>
              <a:t>Reply </a:t>
            </a:r>
            <a:r>
              <a:rPr lang="en-IN" sz="1600" b="1" dirty="0" smtClean="0">
                <a:solidFill>
                  <a:srgbClr val="808084"/>
                </a:solidFill>
                <a:latin typeface="InterDisplay"/>
              </a:rPr>
              <a:t> (NoSQL</a:t>
            </a:r>
            <a:r>
              <a:rPr lang="en-IN" sz="1600" b="1" dirty="0">
                <a:solidFill>
                  <a:srgbClr val="808084"/>
                </a:solidFill>
                <a:latin typeface="InterDisplay"/>
              </a:rPr>
              <a:t>):</a:t>
            </a:r>
            <a:endParaRPr lang="en-IN" sz="1600" dirty="0">
              <a:solidFill>
                <a:srgbClr val="808084"/>
              </a:solidFill>
              <a:latin typeface="InterDisplay"/>
            </a:endParaRPr>
          </a:p>
          <a:p>
            <a:pPr marL="742950" lvl="1" indent="-285750">
              <a:buFont typeface="+mj-lt"/>
              <a:buAutoNum type="arabicPeriod"/>
            </a:pPr>
            <a:r>
              <a:rPr lang="en-IN" sz="1600" dirty="0">
                <a:solidFill>
                  <a:srgbClr val="808084"/>
                </a:solidFill>
                <a:latin typeface="InterDisplay"/>
              </a:rPr>
              <a:t>Reply ID.</a:t>
            </a:r>
          </a:p>
          <a:p>
            <a:pPr marL="742950" lvl="1" indent="-285750">
              <a:buFont typeface="+mj-lt"/>
              <a:buAutoNum type="arabicPeriod"/>
            </a:pPr>
            <a:r>
              <a:rPr lang="en-IN" sz="1600" dirty="0">
                <a:solidFill>
                  <a:srgbClr val="808084"/>
                </a:solidFill>
                <a:latin typeface="InterDisplay"/>
              </a:rPr>
              <a:t>Comment ID.</a:t>
            </a:r>
          </a:p>
          <a:p>
            <a:pPr marL="742950" lvl="1" indent="-285750">
              <a:buFont typeface="+mj-lt"/>
              <a:buAutoNum type="arabicPeriod"/>
            </a:pPr>
            <a:r>
              <a:rPr lang="en-IN" sz="1600" dirty="0">
                <a:solidFill>
                  <a:srgbClr val="808084"/>
                </a:solidFill>
                <a:latin typeface="InterDisplay"/>
              </a:rPr>
              <a:t>Reply content.</a:t>
            </a:r>
          </a:p>
          <a:p>
            <a:pPr>
              <a:buFont typeface="+mj-lt"/>
              <a:buAutoNum type="arabicPeriod"/>
            </a:pPr>
            <a:r>
              <a:rPr lang="en-IN" sz="1600" b="1" dirty="0">
                <a:solidFill>
                  <a:srgbClr val="808084"/>
                </a:solidFill>
                <a:latin typeface="InterDisplay"/>
              </a:rPr>
              <a:t>Connection </a:t>
            </a:r>
            <a:r>
              <a:rPr lang="en-IN" sz="1600" b="1" dirty="0" smtClean="0">
                <a:solidFill>
                  <a:srgbClr val="808084"/>
                </a:solidFill>
                <a:latin typeface="InterDisplay"/>
              </a:rPr>
              <a:t> (NoSQL</a:t>
            </a:r>
            <a:r>
              <a:rPr lang="en-IN" sz="1600" b="1" dirty="0">
                <a:solidFill>
                  <a:srgbClr val="808084"/>
                </a:solidFill>
                <a:latin typeface="InterDisplay"/>
              </a:rPr>
              <a:t>):</a:t>
            </a:r>
            <a:endParaRPr lang="en-IN" sz="1600" dirty="0">
              <a:solidFill>
                <a:srgbClr val="808084"/>
              </a:solidFill>
              <a:latin typeface="InterDisplay"/>
            </a:endParaRPr>
          </a:p>
          <a:p>
            <a:pPr marL="742950" lvl="1" indent="-285750">
              <a:buFont typeface="+mj-lt"/>
              <a:buAutoNum type="arabicPeriod"/>
            </a:pPr>
            <a:r>
              <a:rPr lang="en-IN" sz="1600" dirty="0">
                <a:solidFill>
                  <a:srgbClr val="808084"/>
                </a:solidFill>
                <a:latin typeface="InterDisplay"/>
              </a:rPr>
              <a:t>User ID.</a:t>
            </a:r>
          </a:p>
          <a:p>
            <a:pPr marL="742950" lvl="1" indent="-285750">
              <a:buFont typeface="+mj-lt"/>
              <a:buAutoNum type="arabicPeriod"/>
            </a:pPr>
            <a:r>
              <a:rPr lang="en-IN" sz="1600" dirty="0">
                <a:solidFill>
                  <a:srgbClr val="808084"/>
                </a:solidFill>
                <a:latin typeface="InterDisplay"/>
              </a:rPr>
              <a:t>Followed User ID.</a:t>
            </a:r>
          </a:p>
          <a:p>
            <a:pPr>
              <a:buFont typeface="+mj-lt"/>
              <a:buAutoNum type="arabicPeriod"/>
            </a:pPr>
            <a:r>
              <a:rPr lang="en-IN" sz="1600" b="1">
                <a:solidFill>
                  <a:srgbClr val="808084"/>
                </a:solidFill>
                <a:latin typeface="InterDisplay"/>
              </a:rPr>
              <a:t>Like </a:t>
            </a:r>
            <a:r>
              <a:rPr lang="en-IN" sz="1600" b="1" smtClean="0">
                <a:solidFill>
                  <a:srgbClr val="808084"/>
                </a:solidFill>
                <a:latin typeface="InterDisplay"/>
              </a:rPr>
              <a:t>(NoSQL</a:t>
            </a:r>
            <a:r>
              <a:rPr lang="en-IN" sz="1600" b="1" dirty="0" smtClean="0">
                <a:solidFill>
                  <a:srgbClr val="808084"/>
                </a:solidFill>
                <a:latin typeface="InterDisplay"/>
              </a:rPr>
              <a:t>):</a:t>
            </a:r>
            <a:endParaRPr lang="en-IN" sz="1600" dirty="0">
              <a:solidFill>
                <a:srgbClr val="808084"/>
              </a:solidFill>
              <a:latin typeface="InterDisplay"/>
            </a:endParaRPr>
          </a:p>
          <a:p>
            <a:pPr marL="742950" lvl="1" indent="-285750">
              <a:buFont typeface="+mj-lt"/>
              <a:buAutoNum type="arabicPeriod"/>
            </a:pPr>
            <a:r>
              <a:rPr lang="en-IN" sz="1600" dirty="0">
                <a:solidFill>
                  <a:srgbClr val="808084"/>
                </a:solidFill>
                <a:latin typeface="InterDisplay"/>
              </a:rPr>
              <a:t>User ID.</a:t>
            </a:r>
          </a:p>
          <a:p>
            <a:pPr marL="742950" lvl="1" indent="-285750">
              <a:buFont typeface="+mj-lt"/>
              <a:buAutoNum type="arabicPeriod"/>
            </a:pPr>
            <a:r>
              <a:rPr lang="en-IN" sz="1600" dirty="0">
                <a:solidFill>
                  <a:srgbClr val="808084"/>
                </a:solidFill>
                <a:latin typeface="InterDisplay"/>
              </a:rPr>
              <a:t>Post ID.</a:t>
            </a:r>
          </a:p>
          <a:p>
            <a:pPr marL="742950" lvl="1" indent="-285750">
              <a:buFont typeface="+mj-lt"/>
              <a:buAutoNum type="arabicPeriod"/>
            </a:pPr>
            <a:r>
              <a:rPr lang="en-IN" sz="1600" dirty="0">
                <a:solidFill>
                  <a:srgbClr val="808084"/>
                </a:solidFill>
                <a:latin typeface="InterDisplay"/>
              </a:rPr>
              <a:t>Like count.</a:t>
            </a:r>
            <a:endParaRPr lang="en-IN" sz="1600" b="0" i="0" dirty="0">
              <a:solidFill>
                <a:srgbClr val="808084"/>
              </a:solidFill>
              <a:effectLst/>
              <a:latin typeface="InterDisplay"/>
            </a:endParaRPr>
          </a:p>
        </p:txBody>
      </p:sp>
    </p:spTree>
    <p:extLst>
      <p:ext uri="{BB962C8B-B14F-4D97-AF65-F5344CB8AC3E}">
        <p14:creationId xmlns:p14="http://schemas.microsoft.com/office/powerpoint/2010/main" val="39428065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228600"/>
            <a:ext cx="8708922" cy="516194"/>
          </a:xfrm>
        </p:spPr>
        <p:txBody>
          <a:bodyPr>
            <a:normAutofit fontScale="90000"/>
          </a:bodyPr>
          <a:lstStyle/>
          <a:p>
            <a:r>
              <a:rPr lang="en-US" dirty="0"/>
              <a:t>MONGO DB &amp; NODE </a:t>
            </a:r>
            <a:r>
              <a:rPr lang="en-US" dirty="0" smtClean="0"/>
              <a:t>JS  : Extra Topic</a:t>
            </a:r>
            <a:endParaRPr lang="en-US" dirty="0"/>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algn="just"/>
            <a:r>
              <a:rPr lang="en-US" sz="1800" b="1" i="0" dirty="0">
                <a:solidFill>
                  <a:srgbClr val="000000"/>
                </a:solidFill>
                <a:effectLst/>
                <a:latin typeface="Times New Roman" panose="02020603050405020304" pitchFamily="18" charset="0"/>
                <a:cs typeface="Times New Roman" panose="02020603050405020304" pitchFamily="18" charset="0"/>
              </a:rPr>
              <a:t>Install MongoDB Driver</a:t>
            </a:r>
          </a:p>
          <a:p>
            <a:pPr algn="just"/>
            <a:r>
              <a:rPr lang="en-US" sz="1800" b="0" i="0" dirty="0">
                <a:solidFill>
                  <a:srgbClr val="000000"/>
                </a:solidFill>
                <a:effectLst/>
                <a:latin typeface="Times New Roman" panose="02020603050405020304" pitchFamily="18" charset="0"/>
                <a:cs typeface="Times New Roman" panose="02020603050405020304" pitchFamily="18" charset="0"/>
              </a:rPr>
              <a:t>Let us try to access a MongoDB database with Node.js.</a:t>
            </a:r>
          </a:p>
          <a:p>
            <a:pPr algn="just"/>
            <a:r>
              <a:rPr lang="en-US" sz="1800" b="0" i="0" dirty="0">
                <a:solidFill>
                  <a:srgbClr val="000000"/>
                </a:solidFill>
                <a:effectLst/>
                <a:latin typeface="Times New Roman" panose="02020603050405020304" pitchFamily="18" charset="0"/>
                <a:cs typeface="Times New Roman" panose="02020603050405020304" pitchFamily="18" charset="0"/>
              </a:rPr>
              <a:t>To download and install the official MongoDB driver, open the Command Terminal and execute the following:</a:t>
            </a:r>
          </a:p>
          <a:p>
            <a:pPr algn="just"/>
            <a:r>
              <a:rPr lang="en-US" sz="1800" b="0" i="0" dirty="0">
                <a:solidFill>
                  <a:srgbClr val="000000"/>
                </a:solidFill>
                <a:effectLst/>
                <a:latin typeface="Times New Roman" panose="02020603050405020304" pitchFamily="18" charset="0"/>
                <a:cs typeface="Times New Roman" panose="02020603050405020304" pitchFamily="18" charset="0"/>
              </a:rPr>
              <a:t>Download and install </a:t>
            </a:r>
            <a:r>
              <a:rPr lang="en-US" sz="1800" b="0" i="0" dirty="0" err="1">
                <a:solidFill>
                  <a:srgbClr val="000000"/>
                </a:solidFill>
                <a:effectLst/>
                <a:latin typeface="Times New Roman" panose="02020603050405020304" pitchFamily="18" charset="0"/>
                <a:cs typeface="Times New Roman" panose="02020603050405020304" pitchFamily="18" charset="0"/>
              </a:rPr>
              <a:t>mongodb</a:t>
            </a:r>
            <a:r>
              <a:rPr lang="en-US" sz="1800" b="0" i="0" dirty="0">
                <a:solidFill>
                  <a:srgbClr val="000000"/>
                </a:solidFill>
                <a:effectLst/>
                <a:latin typeface="Times New Roman" panose="02020603050405020304" pitchFamily="18" charset="0"/>
                <a:cs typeface="Times New Roman" panose="02020603050405020304" pitchFamily="18" charset="0"/>
              </a:rPr>
              <a:t> package:</a:t>
            </a:r>
          </a:p>
          <a:p>
            <a:pPr marL="0" indent="0">
              <a:lnSpc>
                <a:spcPct val="115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npm</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install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mongodb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added 12 packages, and audited 30 packages in 2s</a:t>
            </a: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found 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vulnerabilities</a:t>
            </a:r>
            <a:r>
              <a:rPr lang="en-US" sz="1800" b="0" i="0" dirty="0" err="1">
                <a:solidFill>
                  <a:srgbClr val="FFFFFF"/>
                </a:solidFill>
                <a:effectLst/>
                <a:latin typeface="Times New Roman" panose="02020603050405020304" pitchFamily="18" charset="0"/>
                <a:cs typeface="Times New Roman" panose="02020603050405020304" pitchFamily="18" charset="0"/>
              </a:rPr>
              <a:t>db</a:t>
            </a:r>
            <a:endParaRPr lang="en-US" sz="1800" b="0" i="0" dirty="0">
              <a:solidFill>
                <a:srgbClr val="FFFFFF"/>
              </a:solidFill>
              <a:effectLst/>
              <a:latin typeface="Times New Roman" panose="02020603050405020304" pitchFamily="18" charset="0"/>
              <a:cs typeface="Times New Roman" panose="02020603050405020304" pitchFamily="18" charset="0"/>
            </a:endParaRPr>
          </a:p>
          <a:p>
            <a:r>
              <a:rPr lang="en-US" sz="1800" b="1" i="0" dirty="0">
                <a:solidFill>
                  <a:srgbClr val="000000"/>
                </a:solidFill>
                <a:effectLst/>
                <a:latin typeface="Times New Roman" panose="02020603050405020304" pitchFamily="18" charset="0"/>
                <a:cs typeface="Times New Roman" panose="02020603050405020304" pitchFamily="18" charset="0"/>
              </a:rPr>
              <a:t>Connecting to MongoDB from Node.js</a:t>
            </a:r>
            <a:endParaRPr lang="en-US" sz="1800" b="1" dirty="0">
              <a:solidFill>
                <a:srgbClr val="000000"/>
              </a:solidFill>
              <a:latin typeface="Times New Roman" panose="02020603050405020304" pitchFamily="18" charset="0"/>
              <a:cs typeface="Times New Roman" panose="02020603050405020304" pitchFamily="18" charset="0"/>
            </a:endParaRPr>
          </a:p>
          <a:p>
            <a:r>
              <a:rPr lang="en-US" sz="1800" b="0" i="0" dirty="0">
                <a:solidFill>
                  <a:srgbClr val="000000"/>
                </a:solidFill>
                <a:effectLst/>
                <a:latin typeface="Times New Roman" panose="02020603050405020304" pitchFamily="18" charset="0"/>
                <a:cs typeface="Times New Roman" panose="02020603050405020304" pitchFamily="18" charset="0"/>
              </a:rPr>
              <a:t>Node.js can use this module to manipulate MongoDB databases:</a:t>
            </a:r>
          </a:p>
          <a:p>
            <a:r>
              <a:rPr lang="en-US" sz="1800" b="1" i="0" dirty="0">
                <a:solidFill>
                  <a:srgbClr val="0000CD"/>
                </a:solidFill>
                <a:effectLst/>
                <a:latin typeface="Times New Roman" panose="02020603050405020304" pitchFamily="18" charset="0"/>
                <a:cs typeface="Times New Roman" panose="02020603050405020304" pitchFamily="18" charset="0"/>
              </a:rPr>
              <a:t>var</a:t>
            </a:r>
            <a:r>
              <a:rPr lang="en-US" sz="1800" b="1" i="0" dirty="0">
                <a:solidFill>
                  <a:srgbClr val="000000"/>
                </a:solidFill>
                <a:effectLst/>
                <a:latin typeface="Times New Roman" panose="02020603050405020304" pitchFamily="18" charset="0"/>
                <a:cs typeface="Times New Roman" panose="02020603050405020304" pitchFamily="18" charset="0"/>
              </a:rPr>
              <a:t> mongo = require(</a:t>
            </a:r>
            <a:r>
              <a:rPr lang="en-US" sz="1800" b="1" i="0" dirty="0">
                <a:solidFill>
                  <a:srgbClr val="A52A2A"/>
                </a:solidFill>
                <a:effectLst/>
                <a:latin typeface="Times New Roman" panose="02020603050405020304" pitchFamily="18" charset="0"/>
                <a:cs typeface="Times New Roman" panose="02020603050405020304" pitchFamily="18" charset="0"/>
              </a:rPr>
              <a:t>'</a:t>
            </a:r>
            <a:r>
              <a:rPr lang="en-US" sz="1800" b="1" i="0" dirty="0" err="1">
                <a:solidFill>
                  <a:srgbClr val="A52A2A"/>
                </a:solidFill>
                <a:effectLst/>
                <a:latin typeface="Times New Roman" panose="02020603050405020304" pitchFamily="18" charset="0"/>
                <a:cs typeface="Times New Roman" panose="02020603050405020304" pitchFamily="18" charset="0"/>
              </a:rPr>
              <a:t>mongodb</a:t>
            </a:r>
            <a:r>
              <a:rPr lang="en-US" sz="1800" b="1" i="0" dirty="0">
                <a:solidFill>
                  <a:srgbClr val="A52A2A"/>
                </a:solidFill>
                <a:effectLst/>
                <a:latin typeface="Times New Roman" panose="02020603050405020304" pitchFamily="18" charset="0"/>
                <a:cs typeface="Times New Roman" panose="02020603050405020304" pitchFamily="18" charset="0"/>
              </a:rPr>
              <a:t>'</a:t>
            </a:r>
            <a:r>
              <a:rPr lang="en-US" sz="1800" b="1" i="0" dirty="0">
                <a:solidFill>
                  <a:srgbClr val="000000"/>
                </a:solidFill>
                <a:effectLst/>
                <a:latin typeface="Times New Roman" panose="02020603050405020304" pitchFamily="18" charset="0"/>
                <a:cs typeface="Times New Roman" panose="02020603050405020304" pitchFamily="18" charset="0"/>
              </a:rPr>
              <a:t>);</a:t>
            </a:r>
            <a:endParaRPr lang="en-US" sz="1800" b="1" i="0" dirty="0">
              <a:solidFill>
                <a:srgbClr val="FFFFFF"/>
              </a:solidFill>
              <a:effectLst/>
              <a:latin typeface="Times New Roman" panose="02020603050405020304" pitchFamily="18" charset="0"/>
              <a:cs typeface="Times New Roman" panose="02020603050405020304" pitchFamily="18" charset="0"/>
            </a:endParaRPr>
          </a:p>
          <a:p>
            <a:endParaRPr lang="en-US" b="0" i="0" dirty="0">
              <a:solidFill>
                <a:srgbClr val="FFFFFF"/>
              </a:solidFill>
              <a:effectLst/>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6149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26138" y="381000"/>
            <a:ext cx="8708922" cy="516194"/>
          </a:xfrm>
        </p:spPr>
        <p:txBody>
          <a:bodyPr>
            <a:normAutofit fontScale="90000"/>
          </a:bodyPr>
          <a:lstStyle/>
          <a:p>
            <a:r>
              <a:rPr lang="en-US" dirty="0"/>
              <a:t>MONGO DB &amp; NODE JS</a:t>
            </a:r>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r>
              <a:rPr lang="en-US" sz="2400" dirty="0">
                <a:solidFill>
                  <a:srgbClr val="000000"/>
                </a:solidFill>
                <a:latin typeface="Times New Roman" panose="02020603050405020304" pitchFamily="18" charset="0"/>
                <a:cs typeface="Times New Roman" panose="02020603050405020304" pitchFamily="18" charset="0"/>
              </a:rPr>
              <a:t>Implement CRUD operations on the given dataset using MongoDB. </a:t>
            </a:r>
          </a:p>
          <a:p>
            <a:pPr marL="0">
              <a:lnSpc>
                <a:spcPct val="115000"/>
              </a:lnSpc>
              <a:spcBef>
                <a:spcPts val="0"/>
              </a:spcBef>
              <a:spcAft>
                <a:spcPts val="0"/>
              </a:spcAft>
            </a:pPr>
            <a:r>
              <a:rPr lang="en-US" sz="2400" b="1" u="sng" dirty="0">
                <a:latin typeface="Times New Roman" panose="02020603050405020304" pitchFamily="18" charset="0"/>
                <a:ea typeface="Calibri" panose="020F0502020204030204" pitchFamily="34" charset="0"/>
                <a:cs typeface="Times New Roman" panose="02020603050405020304" pitchFamily="18" charset="0"/>
              </a:rPr>
              <a:t>C-  CREATE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a:lnSpc>
                <a:spcPct val="115000"/>
              </a:lnSpc>
              <a:spcBef>
                <a:spcPts val="0"/>
              </a:spcBef>
              <a:spcAft>
                <a:spcPts val="0"/>
              </a:spcAft>
            </a:pPr>
            <a:r>
              <a:rPr lang="en-US" sz="2400" b="1" u="sng" dirty="0">
                <a:latin typeface="Times New Roman" panose="02020603050405020304" pitchFamily="18" charset="0"/>
                <a:ea typeface="Calibri" panose="020F0502020204030204" pitchFamily="34" charset="0"/>
                <a:cs typeface="Times New Roman" panose="02020603050405020304" pitchFamily="18" charset="0"/>
              </a:rPr>
              <a:t>R-  READ / RETRIVE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a:lnSpc>
                <a:spcPct val="115000"/>
              </a:lnSpc>
              <a:spcBef>
                <a:spcPts val="0"/>
              </a:spcBef>
              <a:spcAft>
                <a:spcPts val="0"/>
              </a:spcAft>
            </a:pPr>
            <a:r>
              <a:rPr lang="en-US" sz="2400" b="1" u="sng" dirty="0">
                <a:latin typeface="Times New Roman" panose="02020603050405020304" pitchFamily="18" charset="0"/>
                <a:ea typeface="Calibri" panose="020F0502020204030204" pitchFamily="34" charset="0"/>
                <a:cs typeface="Times New Roman" panose="02020603050405020304" pitchFamily="18" charset="0"/>
              </a:rPr>
              <a:t>U-  UPDATE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b="1" u="sng" dirty="0">
                <a:latin typeface="Times New Roman" panose="02020603050405020304" pitchFamily="18" charset="0"/>
                <a:ea typeface="Calibri" panose="020F0502020204030204" pitchFamily="34" charset="0"/>
                <a:cs typeface="Times New Roman" panose="02020603050405020304" pitchFamily="18" charset="0"/>
              </a:rPr>
              <a:t>D-  DELETE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6898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0" y="228600"/>
            <a:ext cx="8782664" cy="575186"/>
          </a:xfrm>
        </p:spPr>
        <p:txBody>
          <a:bodyPr>
            <a:noAutofit/>
          </a:bodyPr>
          <a:lstStyle/>
          <a:p>
            <a:r>
              <a:rPr lang="en-US" sz="2400" dirty="0">
                <a:latin typeface="Times New Roman" panose="02020603050405020304" pitchFamily="18" charset="0"/>
                <a:cs typeface="Times New Roman" panose="02020603050405020304" pitchFamily="18" charset="0"/>
              </a:rPr>
              <a:t>// Connect to database and close the database connection</a:t>
            </a:r>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buNone/>
            </a:pPr>
            <a:r>
              <a:rPr lang="en-US" sz="1350" dirty="0">
                <a:solidFill>
                  <a:srgbClr val="008000"/>
                </a:solidFill>
                <a:latin typeface="Consolas" panose="020B0609020204030204" pitchFamily="49" charset="0"/>
              </a:rPr>
              <a:t>// Connect to database and close the database connection</a:t>
            </a:r>
            <a:endParaRPr lang="en-US" sz="1350" dirty="0">
              <a:solidFill>
                <a:srgbClr val="000000"/>
              </a:solidFill>
              <a:latin typeface="Consolas" panose="020B0609020204030204" pitchFamily="49" charset="0"/>
            </a:endParaRPr>
          </a:p>
          <a:p>
            <a:pPr marL="0" indent="0">
              <a:buNone/>
            </a:pPr>
            <a:r>
              <a:rPr lang="en-US" sz="1350" dirty="0">
                <a:solidFill>
                  <a:srgbClr val="000000"/>
                </a:solidFill>
                <a:latin typeface="Consolas" panose="020B0609020204030204" pitchFamily="49" charset="0"/>
              </a:rPr>
              <a:t/>
            </a:r>
            <a:br>
              <a:rPr lang="en-US" sz="1350" dirty="0">
                <a:solidFill>
                  <a:srgbClr val="000000"/>
                </a:solidFill>
                <a:latin typeface="Consolas" panose="020B0609020204030204" pitchFamily="49" charset="0"/>
              </a:rPr>
            </a:br>
            <a:r>
              <a:rPr lang="en-US" sz="1350" dirty="0">
                <a:solidFill>
                  <a:srgbClr val="0000FF"/>
                </a:solidFill>
                <a:latin typeface="Consolas" panose="020B0609020204030204" pitchFamily="49" charset="0"/>
              </a:rPr>
              <a:t>const</a:t>
            </a:r>
            <a:r>
              <a:rPr lang="en-US" sz="1350" dirty="0">
                <a:solidFill>
                  <a:srgbClr val="000000"/>
                </a:solidFill>
                <a:latin typeface="Consolas" panose="020B0609020204030204" pitchFamily="49" charset="0"/>
              </a:rPr>
              <a:t> { </a:t>
            </a:r>
            <a:r>
              <a:rPr lang="en-US" sz="1350" dirty="0" err="1">
                <a:solidFill>
                  <a:srgbClr val="000000"/>
                </a:solidFill>
                <a:latin typeface="Consolas" panose="020B0609020204030204" pitchFamily="49" charset="0"/>
              </a:rPr>
              <a:t>MongoClient</a:t>
            </a:r>
            <a:r>
              <a:rPr lang="en-US" sz="1350" dirty="0">
                <a:solidFill>
                  <a:srgbClr val="000000"/>
                </a:solidFill>
                <a:latin typeface="Consolas" panose="020B0609020204030204" pitchFamily="49" charset="0"/>
              </a:rPr>
              <a:t> } = require(</a:t>
            </a:r>
            <a:r>
              <a:rPr lang="en-US" sz="1350" dirty="0">
                <a:solidFill>
                  <a:srgbClr val="A31515"/>
                </a:solidFill>
                <a:latin typeface="Consolas" panose="020B0609020204030204" pitchFamily="49" charset="0"/>
              </a:rPr>
              <a:t>'</a:t>
            </a:r>
            <a:r>
              <a:rPr lang="en-US" sz="1350" dirty="0" err="1">
                <a:solidFill>
                  <a:srgbClr val="A31515"/>
                </a:solidFill>
                <a:latin typeface="Consolas" panose="020B0609020204030204" pitchFamily="49" charset="0"/>
              </a:rPr>
              <a:t>mongodb</a:t>
            </a:r>
            <a:r>
              <a:rPr lang="en-US" sz="1350" dirty="0">
                <a:solidFill>
                  <a:srgbClr val="A31515"/>
                </a:solidFill>
                <a:latin typeface="Consolas" panose="020B0609020204030204" pitchFamily="49" charset="0"/>
              </a:rPr>
              <a:t>'</a:t>
            </a:r>
            <a:r>
              <a:rPr lang="en-US" sz="1350" dirty="0">
                <a:solidFill>
                  <a:srgbClr val="000000"/>
                </a:solidFill>
                <a:latin typeface="Consolas" panose="020B0609020204030204" pitchFamily="49" charset="0"/>
              </a:rPr>
              <a:t>)</a:t>
            </a:r>
          </a:p>
          <a:p>
            <a:pPr marL="0" indent="0">
              <a:buNone/>
            </a:pPr>
            <a:r>
              <a:rPr lang="en-US" sz="1350" dirty="0">
                <a:solidFill>
                  <a:srgbClr val="008000"/>
                </a:solidFill>
                <a:latin typeface="Consolas" panose="020B0609020204030204" pitchFamily="49" charset="0"/>
              </a:rPr>
              <a:t>// Create Instance of </a:t>
            </a:r>
            <a:r>
              <a:rPr lang="en-US" sz="1350" dirty="0" err="1">
                <a:solidFill>
                  <a:srgbClr val="008000"/>
                </a:solidFill>
                <a:latin typeface="Consolas" panose="020B0609020204030204" pitchFamily="49" charset="0"/>
              </a:rPr>
              <a:t>MongoClient</a:t>
            </a:r>
            <a:r>
              <a:rPr lang="en-US" sz="1350" dirty="0">
                <a:solidFill>
                  <a:srgbClr val="008000"/>
                </a:solidFill>
                <a:latin typeface="Consolas" panose="020B0609020204030204" pitchFamily="49" charset="0"/>
              </a:rPr>
              <a:t> for </a:t>
            </a:r>
            <a:r>
              <a:rPr lang="en-US" sz="1350" dirty="0" err="1">
                <a:solidFill>
                  <a:srgbClr val="008000"/>
                </a:solidFill>
                <a:latin typeface="Consolas" panose="020B0609020204030204" pitchFamily="49" charset="0"/>
              </a:rPr>
              <a:t>mongodb</a:t>
            </a:r>
            <a:endParaRPr lang="en-US" sz="1350" dirty="0">
              <a:solidFill>
                <a:srgbClr val="000000"/>
              </a:solidFill>
              <a:latin typeface="Consolas" panose="020B0609020204030204" pitchFamily="49" charset="0"/>
            </a:endParaRPr>
          </a:p>
          <a:p>
            <a:pPr marL="0" indent="0">
              <a:buNone/>
            </a:pPr>
            <a:r>
              <a:rPr lang="en-US" sz="1350" dirty="0">
                <a:solidFill>
                  <a:srgbClr val="0000FF"/>
                </a:solidFill>
                <a:latin typeface="Consolas" panose="020B0609020204030204" pitchFamily="49" charset="0"/>
              </a:rPr>
              <a:t>const</a:t>
            </a:r>
            <a:r>
              <a:rPr lang="en-US" sz="1350" dirty="0">
                <a:solidFill>
                  <a:srgbClr val="000000"/>
                </a:solidFill>
                <a:latin typeface="Consolas" panose="020B0609020204030204" pitchFamily="49" charset="0"/>
              </a:rPr>
              <a:t> client = </a:t>
            </a:r>
            <a:r>
              <a:rPr lang="en-US" sz="1350" dirty="0">
                <a:solidFill>
                  <a:srgbClr val="0000FF"/>
                </a:solidFill>
                <a:latin typeface="Consolas" panose="020B0609020204030204" pitchFamily="49" charset="0"/>
              </a:rPr>
              <a:t>new</a:t>
            </a:r>
            <a:r>
              <a:rPr lang="en-US" sz="1350" dirty="0">
                <a:solidFill>
                  <a:srgbClr val="000000"/>
                </a:solidFill>
                <a:latin typeface="Consolas" panose="020B0609020204030204" pitchFamily="49" charset="0"/>
              </a:rPr>
              <a:t> </a:t>
            </a:r>
            <a:r>
              <a:rPr lang="en-US" sz="1350" dirty="0" err="1">
                <a:solidFill>
                  <a:srgbClr val="000000"/>
                </a:solidFill>
                <a:latin typeface="Consolas" panose="020B0609020204030204" pitchFamily="49" charset="0"/>
              </a:rPr>
              <a:t>MongoClient</a:t>
            </a:r>
            <a:r>
              <a:rPr lang="en-US" sz="1350" dirty="0">
                <a:solidFill>
                  <a:srgbClr val="000000"/>
                </a:solidFill>
                <a:latin typeface="Consolas" panose="020B0609020204030204" pitchFamily="49" charset="0"/>
              </a:rPr>
              <a:t>(</a:t>
            </a:r>
            <a:r>
              <a:rPr lang="en-US" sz="1350" dirty="0">
                <a:solidFill>
                  <a:srgbClr val="A31515"/>
                </a:solidFill>
                <a:latin typeface="Consolas" panose="020B0609020204030204" pitchFamily="49" charset="0"/>
              </a:rPr>
              <a:t>'</a:t>
            </a:r>
            <a:r>
              <a:rPr lang="en-US" sz="1350" dirty="0" err="1">
                <a:solidFill>
                  <a:srgbClr val="A31515"/>
                </a:solidFill>
                <a:latin typeface="Consolas" panose="020B0609020204030204" pitchFamily="49" charset="0"/>
              </a:rPr>
              <a:t>mongodb</a:t>
            </a:r>
            <a:r>
              <a:rPr lang="en-US" sz="1350" dirty="0">
                <a:solidFill>
                  <a:srgbClr val="A31515"/>
                </a:solidFill>
                <a:latin typeface="Consolas" panose="020B0609020204030204" pitchFamily="49" charset="0"/>
              </a:rPr>
              <a:t>://localhost:27017'</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r>
            <a:br>
              <a:rPr lang="en-US" sz="1350" dirty="0">
                <a:solidFill>
                  <a:srgbClr val="000000"/>
                </a:solidFill>
                <a:latin typeface="Consolas" panose="020B0609020204030204" pitchFamily="49" charset="0"/>
              </a:rPr>
            </a:br>
            <a:r>
              <a:rPr lang="en-US" sz="1350" dirty="0">
                <a:solidFill>
                  <a:srgbClr val="008000"/>
                </a:solidFill>
                <a:latin typeface="Consolas" panose="020B0609020204030204" pitchFamily="49" charset="0"/>
              </a:rPr>
              <a:t>// Connect to database</a:t>
            </a:r>
            <a:endParaRPr lang="en-US" sz="1350" dirty="0">
              <a:solidFill>
                <a:srgbClr val="000000"/>
              </a:solidFill>
              <a:latin typeface="Consolas" panose="020B0609020204030204" pitchFamily="49" charset="0"/>
            </a:endParaRPr>
          </a:p>
          <a:p>
            <a:pPr marL="0" indent="0">
              <a:buNone/>
            </a:pPr>
            <a:r>
              <a:rPr lang="en-US" sz="1350" dirty="0" err="1">
                <a:solidFill>
                  <a:srgbClr val="000000"/>
                </a:solidFill>
                <a:latin typeface="Consolas" panose="020B0609020204030204" pitchFamily="49" charset="0"/>
              </a:rPr>
              <a:t>client.connect</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.then(() </a:t>
            </a:r>
            <a:r>
              <a:rPr lang="en-US" sz="1350" dirty="0">
                <a:solidFill>
                  <a:srgbClr val="0000FF"/>
                </a:solidFill>
                <a:latin typeface="Consolas" panose="020B0609020204030204" pitchFamily="49" charset="0"/>
              </a:rPr>
              <a:t>=&gt;</a:t>
            </a:r>
            <a:r>
              <a:rPr lang="en-US" sz="1350" dirty="0">
                <a:solidFill>
                  <a:srgbClr val="000000"/>
                </a:solidFill>
                <a:latin typeface="Consolas" panose="020B0609020204030204" pitchFamily="49" charset="0"/>
              </a:rPr>
              <a:t> {</a:t>
            </a:r>
          </a:p>
          <a:p>
            <a:pPr marL="0" indent="0">
              <a:buNone/>
            </a:pPr>
            <a:r>
              <a:rPr lang="en-US" sz="1350" dirty="0">
                <a:solidFill>
                  <a:srgbClr val="000000"/>
                </a:solidFill>
                <a:latin typeface="Consolas" panose="020B0609020204030204" pitchFamily="49" charset="0"/>
              </a:rPr>
              <a:t>        console.log(</a:t>
            </a:r>
            <a:r>
              <a:rPr lang="en-US" sz="1350" dirty="0">
                <a:solidFill>
                  <a:srgbClr val="A31515"/>
                </a:solidFill>
                <a:latin typeface="Consolas" panose="020B0609020204030204" pitchFamily="49" charset="0"/>
              </a:rPr>
              <a:t>'Connected Successfully!'</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t>
            </a:r>
          </a:p>
          <a:p>
            <a:pPr marL="0" indent="0">
              <a:buNone/>
            </a:pPr>
            <a:r>
              <a:rPr lang="en-US" sz="1350" dirty="0">
                <a:solidFill>
                  <a:srgbClr val="000000"/>
                </a:solidFill>
                <a:latin typeface="Consolas" panose="020B0609020204030204" pitchFamily="49" charset="0"/>
              </a:rPr>
              <a:t>        </a:t>
            </a:r>
            <a:r>
              <a:rPr lang="en-US" sz="1350" dirty="0">
                <a:solidFill>
                  <a:srgbClr val="008000"/>
                </a:solidFill>
                <a:latin typeface="Consolas" panose="020B0609020204030204" pitchFamily="49" charset="0"/>
              </a:rPr>
              <a:t>//Close the database connection</a:t>
            </a:r>
            <a:endParaRPr lang="en-US" sz="1350" dirty="0">
              <a:solidFill>
                <a:srgbClr val="000000"/>
              </a:solidFill>
              <a:latin typeface="Consolas" panose="020B0609020204030204" pitchFamily="49" charset="0"/>
            </a:endParaRPr>
          </a:p>
          <a:p>
            <a:pPr marL="0" indent="0">
              <a:buNone/>
            </a:pPr>
            <a:r>
              <a:rPr lang="en-US" sz="1350" dirty="0">
                <a:solidFill>
                  <a:srgbClr val="000000"/>
                </a:solidFill>
                <a:latin typeface="Consolas" panose="020B0609020204030204" pitchFamily="49" charset="0"/>
              </a:rPr>
              <a:t>        console.log(</a:t>
            </a:r>
            <a:r>
              <a:rPr lang="en-US" sz="1350" dirty="0">
                <a:solidFill>
                  <a:srgbClr val="A31515"/>
                </a:solidFill>
                <a:latin typeface="Consolas" panose="020B0609020204030204" pitchFamily="49" charset="0"/>
              </a:rPr>
              <a:t>'Exiting..'</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t>
            </a:r>
            <a:r>
              <a:rPr lang="en-US" sz="1350" dirty="0" err="1">
                <a:solidFill>
                  <a:srgbClr val="000000"/>
                </a:solidFill>
                <a:latin typeface="Consolas" panose="020B0609020204030204" pitchFamily="49" charset="0"/>
              </a:rPr>
              <a:t>client.close</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t>
            </a:r>
          </a:p>
          <a:p>
            <a:pPr marL="0" indent="0">
              <a:buNone/>
            </a:pPr>
            <a:r>
              <a:rPr lang="en-US" sz="1350" dirty="0">
                <a:solidFill>
                  <a:srgbClr val="000000"/>
                </a:solidFill>
                <a:latin typeface="Consolas" panose="020B0609020204030204" pitchFamily="49" charset="0"/>
              </a:rPr>
              <a:t>    .catch(error </a:t>
            </a:r>
            <a:r>
              <a:rPr lang="en-US" sz="1350" dirty="0">
                <a:solidFill>
                  <a:srgbClr val="0000FF"/>
                </a:solidFill>
                <a:latin typeface="Consolas" panose="020B0609020204030204" pitchFamily="49" charset="0"/>
              </a:rPr>
              <a:t>=&gt;</a:t>
            </a:r>
            <a:r>
              <a:rPr lang="en-US" sz="1350" dirty="0">
                <a:solidFill>
                  <a:srgbClr val="000000"/>
                </a:solidFill>
                <a:latin typeface="Consolas" panose="020B0609020204030204" pitchFamily="49" charset="0"/>
              </a:rPr>
              <a:t> console.log(</a:t>
            </a:r>
            <a:r>
              <a:rPr lang="en-US" sz="1350" dirty="0">
                <a:solidFill>
                  <a:srgbClr val="A31515"/>
                </a:solidFill>
                <a:latin typeface="Consolas" panose="020B0609020204030204" pitchFamily="49" charset="0"/>
              </a:rPr>
              <a:t>'Failed to connect!'</a:t>
            </a:r>
            <a:r>
              <a:rPr lang="en-US" sz="1350" dirty="0">
                <a:solidFill>
                  <a:srgbClr val="000000"/>
                </a:solidFill>
                <a:latin typeface="Consolas" panose="020B0609020204030204" pitchFamily="49" charset="0"/>
              </a:rPr>
              <a:t>, error))</a:t>
            </a:r>
          </a:p>
          <a:p>
            <a:pPr marL="0" indent="0">
              <a:buNone/>
            </a:pPr>
            <a:r>
              <a:rPr lang="en-US" sz="1350" dirty="0">
                <a:solidFill>
                  <a:srgbClr val="000000"/>
                </a:solidFill>
                <a:latin typeface="Consolas" panose="020B0609020204030204" pitchFamily="49" charset="0"/>
              </a:rPr>
              <a:t/>
            </a:r>
            <a:br>
              <a:rPr lang="en-US" sz="1350" dirty="0">
                <a:solidFill>
                  <a:srgbClr val="000000"/>
                </a:solidFill>
                <a:latin typeface="Consolas" panose="020B0609020204030204" pitchFamily="49" charset="0"/>
              </a:rPr>
            </a:br>
            <a:endParaRPr lang="en-US" sz="1350" dirty="0">
              <a:solidFill>
                <a:srgbClr val="000000"/>
              </a:solidFill>
              <a:latin typeface="Consolas" panose="020B0609020204030204" pitchFamily="49" charset="0"/>
            </a:endParaRPr>
          </a:p>
          <a:p>
            <a:pPr marL="0" indent="0" algn="just">
              <a:buNone/>
            </a:pPr>
            <a:endParaRPr lang="en-US"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30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76209" y="304800"/>
            <a:ext cx="8686800" cy="497988"/>
          </a:xfrm>
        </p:spPr>
        <p:txBody>
          <a:bodyPr>
            <a:noAutofit/>
          </a:bodyPr>
          <a:lstStyle/>
          <a:p>
            <a:r>
              <a:rPr lang="en-US" sz="2700" dirty="0"/>
              <a:t>Understanding MongoDB</a:t>
            </a:r>
          </a:p>
        </p:txBody>
      </p:sp>
      <p:sp>
        <p:nvSpPr>
          <p:cNvPr id="5" name="Content Placeholder 4">
            <a:extLst>
              <a:ext uri="{FF2B5EF4-FFF2-40B4-BE49-F238E27FC236}">
                <a16:creationId xmlns:a16="http://schemas.microsoft.com/office/drawing/2014/main" id="{60E9C366-1FF7-C61F-9ACA-F5DB1F25F5F8}"/>
              </a:ext>
            </a:extLst>
          </p:cNvPr>
          <p:cNvSpPr>
            <a:spLocks noGrp="1"/>
          </p:cNvSpPr>
          <p:nvPr>
            <p:ph idx="1"/>
          </p:nvPr>
        </p:nvSpPr>
        <p:spPr>
          <a:xfrm>
            <a:off x="125361" y="1395566"/>
            <a:ext cx="8841659" cy="4520381"/>
          </a:xfrm>
        </p:spPr>
        <p:txBody>
          <a:bodyPr>
            <a:noAutofit/>
          </a:bodyPr>
          <a:lstStyle/>
          <a:p>
            <a:pPr algn="just"/>
            <a:r>
              <a:rPr lang="en-US" sz="1800" b="1" u="sng" dirty="0">
                <a:solidFill>
                  <a:srgbClr val="FF0000"/>
                </a:solidFill>
                <a:latin typeface="Times New Roman" panose="02020603050405020304" pitchFamily="18" charset="0"/>
                <a:cs typeface="Times New Roman" panose="02020603050405020304" pitchFamily="18" charset="0"/>
              </a:rPr>
              <a:t>2.Understanding Documents</a:t>
            </a:r>
          </a:p>
          <a:p>
            <a:pPr algn="just"/>
            <a:r>
              <a:rPr lang="en-US" sz="1800" dirty="0">
                <a:solidFill>
                  <a:srgbClr val="231F20"/>
                </a:solidFill>
                <a:latin typeface="Times New Roman" panose="02020603050405020304" pitchFamily="18" charset="0"/>
                <a:cs typeface="Times New Roman" panose="02020603050405020304" pitchFamily="18" charset="0"/>
              </a:rPr>
              <a:t>A </a:t>
            </a:r>
            <a:r>
              <a:rPr lang="en-US" sz="1800" b="1" i="1" dirty="0">
                <a:solidFill>
                  <a:srgbClr val="231F20"/>
                </a:solidFill>
                <a:latin typeface="Times New Roman" panose="02020603050405020304" pitchFamily="18" charset="0"/>
                <a:cs typeface="Times New Roman" panose="02020603050405020304" pitchFamily="18" charset="0"/>
              </a:rPr>
              <a:t>document</a:t>
            </a:r>
            <a:r>
              <a:rPr lang="en-US" sz="1800" i="1" dirty="0">
                <a:solidFill>
                  <a:srgbClr val="231F20"/>
                </a:solidFill>
                <a:latin typeface="Times New Roman" panose="02020603050405020304" pitchFamily="18" charset="0"/>
                <a:cs typeface="Times New Roman" panose="02020603050405020304" pitchFamily="18" charset="0"/>
              </a:rPr>
              <a:t> </a:t>
            </a:r>
            <a:r>
              <a:rPr lang="en-US" sz="1800" dirty="0">
                <a:solidFill>
                  <a:srgbClr val="231F20"/>
                </a:solidFill>
                <a:latin typeface="Times New Roman" panose="02020603050405020304" pitchFamily="18" charset="0"/>
                <a:cs typeface="Times New Roman" panose="02020603050405020304" pitchFamily="18" charset="0"/>
              </a:rPr>
              <a:t>is a representation of a </a:t>
            </a:r>
            <a:r>
              <a:rPr lang="en-US" sz="1800" b="1" dirty="0">
                <a:solidFill>
                  <a:srgbClr val="231F20"/>
                </a:solidFill>
                <a:latin typeface="Times New Roman" panose="02020603050405020304" pitchFamily="18" charset="0"/>
                <a:cs typeface="Times New Roman" panose="02020603050405020304" pitchFamily="18" charset="0"/>
              </a:rPr>
              <a:t>single entity of data </a:t>
            </a:r>
            <a:r>
              <a:rPr lang="en-US" sz="1800" dirty="0">
                <a:solidFill>
                  <a:srgbClr val="231F20"/>
                </a:solidFill>
                <a:latin typeface="Times New Roman" panose="02020603050405020304" pitchFamily="18" charset="0"/>
                <a:cs typeface="Times New Roman" panose="02020603050405020304" pitchFamily="18" charset="0"/>
              </a:rPr>
              <a:t>in the MongoDB database. </a:t>
            </a:r>
          </a:p>
          <a:p>
            <a:pPr algn="just"/>
            <a:r>
              <a:rPr lang="en-US" sz="1800" dirty="0">
                <a:solidFill>
                  <a:srgbClr val="231F20"/>
                </a:solidFill>
                <a:latin typeface="Times New Roman" panose="02020603050405020304" pitchFamily="18" charset="0"/>
                <a:cs typeface="Times New Roman" panose="02020603050405020304" pitchFamily="18" charset="0"/>
              </a:rPr>
              <a:t>A collection is made up of </a:t>
            </a:r>
            <a:r>
              <a:rPr lang="en-US" sz="1800" b="1" dirty="0">
                <a:solidFill>
                  <a:srgbClr val="231F20"/>
                </a:solidFill>
                <a:latin typeface="Times New Roman" panose="02020603050405020304" pitchFamily="18" charset="0"/>
                <a:cs typeface="Times New Roman" panose="02020603050405020304" pitchFamily="18" charset="0"/>
              </a:rPr>
              <a:t>one or more related objects</a:t>
            </a:r>
            <a:r>
              <a:rPr lang="en-US" sz="1800" dirty="0">
                <a:solidFill>
                  <a:srgbClr val="231F20"/>
                </a:solidFill>
                <a:latin typeface="Times New Roman" panose="02020603050405020304" pitchFamily="18" charset="0"/>
                <a:cs typeface="Times New Roman" panose="02020603050405020304" pitchFamily="18" charset="0"/>
              </a:rPr>
              <a:t>.</a:t>
            </a:r>
          </a:p>
          <a:p>
            <a:pPr algn="just"/>
            <a:r>
              <a:rPr lang="en-US" sz="1800" dirty="0">
                <a:solidFill>
                  <a:srgbClr val="231F20"/>
                </a:solidFill>
                <a:latin typeface="Times New Roman" panose="02020603050405020304" pitchFamily="18" charset="0"/>
                <a:cs typeface="Times New Roman" panose="02020603050405020304" pitchFamily="18" charset="0"/>
              </a:rPr>
              <a:t> A major difference between MongoDB and SQL is that documents are </a:t>
            </a:r>
            <a:r>
              <a:rPr lang="en-US" sz="1800" b="1" dirty="0">
                <a:solidFill>
                  <a:srgbClr val="231F20"/>
                </a:solidFill>
                <a:latin typeface="Times New Roman" panose="02020603050405020304" pitchFamily="18" charset="0"/>
                <a:cs typeface="Times New Roman" panose="02020603050405020304" pitchFamily="18" charset="0"/>
              </a:rPr>
              <a:t>different from rows</a:t>
            </a:r>
            <a:r>
              <a:rPr lang="en-US" sz="1800" dirty="0">
                <a:solidFill>
                  <a:srgbClr val="231F20"/>
                </a:solidFill>
                <a:latin typeface="Times New Roman" panose="02020603050405020304" pitchFamily="18" charset="0"/>
                <a:cs typeface="Times New Roman" panose="02020603050405020304" pitchFamily="18" charset="0"/>
              </a:rPr>
              <a:t>.</a:t>
            </a:r>
          </a:p>
          <a:p>
            <a:pPr algn="just"/>
            <a:r>
              <a:rPr lang="en-US" sz="1800" dirty="0">
                <a:solidFill>
                  <a:srgbClr val="231F20"/>
                </a:solidFill>
                <a:latin typeface="Times New Roman" panose="02020603050405020304" pitchFamily="18" charset="0"/>
                <a:cs typeface="Times New Roman" panose="02020603050405020304" pitchFamily="18" charset="0"/>
              </a:rPr>
              <a:t> Row data is flat, meaning there is </a:t>
            </a:r>
            <a:r>
              <a:rPr lang="en-US" sz="1800" b="1" dirty="0">
                <a:solidFill>
                  <a:srgbClr val="231F20"/>
                </a:solidFill>
                <a:latin typeface="Times New Roman" panose="02020603050405020304" pitchFamily="18" charset="0"/>
                <a:cs typeface="Times New Roman" panose="02020603050405020304" pitchFamily="18" charset="0"/>
              </a:rPr>
              <a:t>one column for each value in the row</a:t>
            </a:r>
            <a:r>
              <a:rPr lang="en-US" sz="1800" dirty="0">
                <a:solidFill>
                  <a:srgbClr val="231F20"/>
                </a:solidFill>
                <a:latin typeface="Times New Roman" panose="02020603050405020304" pitchFamily="18" charset="0"/>
                <a:cs typeface="Times New Roman" panose="02020603050405020304" pitchFamily="18" charset="0"/>
              </a:rPr>
              <a:t>. </a:t>
            </a:r>
          </a:p>
          <a:p>
            <a:pPr algn="just"/>
            <a:r>
              <a:rPr lang="en-US" sz="1800" dirty="0">
                <a:solidFill>
                  <a:srgbClr val="231F20"/>
                </a:solidFill>
                <a:latin typeface="Times New Roman" panose="02020603050405020304" pitchFamily="18" charset="0"/>
                <a:cs typeface="Times New Roman" panose="02020603050405020304" pitchFamily="18" charset="0"/>
              </a:rPr>
              <a:t>In MongoDB, documents can contain </a:t>
            </a:r>
            <a:r>
              <a:rPr lang="en-US" sz="1800" b="1" dirty="0">
                <a:solidFill>
                  <a:srgbClr val="231F20"/>
                </a:solidFill>
                <a:latin typeface="Times New Roman" panose="02020603050405020304" pitchFamily="18" charset="0"/>
                <a:cs typeface="Times New Roman" panose="02020603050405020304" pitchFamily="18" charset="0"/>
              </a:rPr>
              <a:t>embedded subdocuments</a:t>
            </a:r>
            <a:r>
              <a:rPr lang="en-US" sz="1800" dirty="0">
                <a:solidFill>
                  <a:srgbClr val="231F20"/>
                </a:solidFill>
                <a:latin typeface="Times New Roman" panose="02020603050405020304" pitchFamily="18" charset="0"/>
                <a:cs typeface="Times New Roman" panose="02020603050405020304" pitchFamily="18" charset="0"/>
              </a:rPr>
              <a:t>, thus providing a much closer inherent data model to your applications.</a:t>
            </a:r>
          </a:p>
          <a:p>
            <a:pPr algn="just"/>
            <a:r>
              <a:rPr lang="en-US" sz="1800" dirty="0">
                <a:solidFill>
                  <a:srgbClr val="231F20"/>
                </a:solidFill>
                <a:latin typeface="Times New Roman" panose="02020603050405020304" pitchFamily="18" charset="0"/>
                <a:cs typeface="Times New Roman" panose="02020603050405020304" pitchFamily="18" charset="0"/>
              </a:rPr>
              <a:t>In fact, the records in MongoDB that represent documents are stored as </a:t>
            </a:r>
            <a:r>
              <a:rPr lang="en-US" sz="1800" b="1" dirty="0">
                <a:solidFill>
                  <a:srgbClr val="231F20"/>
                </a:solidFill>
                <a:latin typeface="Times New Roman" panose="02020603050405020304" pitchFamily="18" charset="0"/>
                <a:cs typeface="Times New Roman" panose="02020603050405020304" pitchFamily="18" charset="0"/>
              </a:rPr>
              <a:t>BSON</a:t>
            </a:r>
            <a:r>
              <a:rPr lang="en-US" sz="1800" dirty="0">
                <a:solidFill>
                  <a:srgbClr val="231F20"/>
                </a:solidFill>
                <a:latin typeface="Times New Roman" panose="02020603050405020304" pitchFamily="18" charset="0"/>
                <a:cs typeface="Times New Roman" panose="02020603050405020304" pitchFamily="18" charset="0"/>
              </a:rPr>
              <a:t>, which is a lightweight </a:t>
            </a:r>
            <a:r>
              <a:rPr lang="en-US" sz="1800" b="1" dirty="0">
                <a:solidFill>
                  <a:srgbClr val="231F20"/>
                </a:solidFill>
                <a:latin typeface="Times New Roman" panose="02020603050405020304" pitchFamily="18" charset="0"/>
                <a:cs typeface="Times New Roman" panose="02020603050405020304" pitchFamily="18" charset="0"/>
              </a:rPr>
              <a:t>binary form of JSON</a:t>
            </a:r>
            <a:r>
              <a:rPr lang="en-US" sz="1800" dirty="0">
                <a:solidFill>
                  <a:srgbClr val="231F20"/>
                </a:solidFill>
                <a:latin typeface="Times New Roman" panose="02020603050405020304" pitchFamily="18" charset="0"/>
                <a:cs typeface="Times New Roman" panose="02020603050405020304" pitchFamily="18" charset="0"/>
              </a:rPr>
              <a:t>, with </a:t>
            </a:r>
            <a:r>
              <a:rPr lang="en-US" sz="1800" b="1" dirty="0" err="1">
                <a:solidFill>
                  <a:srgbClr val="FF0000"/>
                </a:solidFill>
                <a:latin typeface="Times New Roman" panose="02020603050405020304" pitchFamily="18" charset="0"/>
                <a:cs typeface="Times New Roman" panose="02020603050405020304" pitchFamily="18" charset="0"/>
              </a:rPr>
              <a:t>field:value</a:t>
            </a:r>
            <a:r>
              <a:rPr lang="en-US" sz="1800" b="1" dirty="0">
                <a:solidFill>
                  <a:srgbClr val="FF0000"/>
                </a:solidFill>
                <a:latin typeface="Times New Roman" panose="02020603050405020304" pitchFamily="18" charset="0"/>
                <a:cs typeface="Times New Roman" panose="02020603050405020304" pitchFamily="18" charset="0"/>
              </a:rPr>
              <a:t> </a:t>
            </a:r>
            <a:r>
              <a:rPr lang="en-US" sz="1800" dirty="0">
                <a:solidFill>
                  <a:srgbClr val="231F20"/>
                </a:solidFill>
                <a:latin typeface="Times New Roman" panose="02020603050405020304" pitchFamily="18" charset="0"/>
                <a:cs typeface="Times New Roman" panose="02020603050405020304" pitchFamily="18" charset="0"/>
              </a:rPr>
              <a:t>pairs corresponding to JavaScript </a:t>
            </a:r>
            <a:r>
              <a:rPr lang="en-US" sz="1800" b="1" dirty="0" err="1">
                <a:solidFill>
                  <a:srgbClr val="FF0000"/>
                </a:solidFill>
                <a:latin typeface="Times New Roman" panose="02020603050405020304" pitchFamily="18" charset="0"/>
                <a:cs typeface="Times New Roman" panose="02020603050405020304" pitchFamily="18" charset="0"/>
              </a:rPr>
              <a:t>property:value</a:t>
            </a:r>
            <a:r>
              <a:rPr lang="en-US" sz="1800" b="1" dirty="0">
                <a:solidFill>
                  <a:srgbClr val="FF0000"/>
                </a:solidFill>
                <a:latin typeface="Times New Roman" panose="02020603050405020304" pitchFamily="18" charset="0"/>
                <a:cs typeface="Times New Roman" panose="02020603050405020304" pitchFamily="18" charset="0"/>
              </a:rPr>
              <a:t> </a:t>
            </a:r>
            <a:r>
              <a:rPr lang="en-US" sz="1800" dirty="0">
                <a:solidFill>
                  <a:srgbClr val="231F20"/>
                </a:solidFill>
                <a:latin typeface="Times New Roman" panose="02020603050405020304" pitchFamily="18" charset="0"/>
                <a:cs typeface="Times New Roman" panose="02020603050405020304" pitchFamily="18" charset="0"/>
              </a:rPr>
              <a:t>pairs.</a:t>
            </a:r>
          </a:p>
          <a:p>
            <a:pPr algn="just"/>
            <a:r>
              <a:rPr lang="en-US" sz="1800" dirty="0">
                <a:solidFill>
                  <a:srgbClr val="231F20"/>
                </a:solidFill>
                <a:latin typeface="Times New Roman" panose="02020603050405020304" pitchFamily="18" charset="0"/>
                <a:cs typeface="Times New Roman" panose="02020603050405020304" pitchFamily="18" charset="0"/>
              </a:rPr>
              <a:t> These </a:t>
            </a:r>
            <a:r>
              <a:rPr lang="en-US" sz="1800" b="1" dirty="0" err="1">
                <a:solidFill>
                  <a:srgbClr val="231F20"/>
                </a:solidFill>
                <a:latin typeface="Times New Roman" panose="02020603050405020304" pitchFamily="18" charset="0"/>
                <a:cs typeface="Times New Roman" panose="02020603050405020304" pitchFamily="18" charset="0"/>
              </a:rPr>
              <a:t>field:value</a:t>
            </a:r>
            <a:r>
              <a:rPr lang="en-US" sz="1800" b="1" dirty="0">
                <a:solidFill>
                  <a:srgbClr val="231F20"/>
                </a:solidFill>
                <a:latin typeface="Times New Roman" panose="02020603050405020304" pitchFamily="18" charset="0"/>
                <a:cs typeface="Times New Roman" panose="02020603050405020304" pitchFamily="18" charset="0"/>
              </a:rPr>
              <a:t> </a:t>
            </a:r>
            <a:r>
              <a:rPr lang="en-US" sz="1800" dirty="0">
                <a:solidFill>
                  <a:srgbClr val="231F20"/>
                </a:solidFill>
                <a:latin typeface="Times New Roman" panose="02020603050405020304" pitchFamily="18" charset="0"/>
                <a:cs typeface="Times New Roman" panose="02020603050405020304" pitchFamily="18" charset="0"/>
              </a:rPr>
              <a:t>pairs define the values stored in the document.</a:t>
            </a:r>
          </a:p>
          <a:p>
            <a:pPr algn="just"/>
            <a:r>
              <a:rPr lang="en-US" sz="1800" dirty="0">
                <a:solidFill>
                  <a:srgbClr val="231F20"/>
                </a:solidFill>
                <a:latin typeface="Times New Roman" panose="02020603050405020304" pitchFamily="18" charset="0"/>
                <a:cs typeface="Times New Roman" panose="02020603050405020304" pitchFamily="18" charset="0"/>
              </a:rPr>
              <a:t>That means little translation is necessary to convert MongoDB records back into the JavaScript object that you use in your Node.js applications.</a:t>
            </a:r>
          </a:p>
        </p:txBody>
      </p:sp>
    </p:spTree>
    <p:extLst>
      <p:ext uri="{BB962C8B-B14F-4D97-AF65-F5344CB8AC3E}">
        <p14:creationId xmlns:p14="http://schemas.microsoft.com/office/powerpoint/2010/main" val="6069782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98328" y="152400"/>
            <a:ext cx="8782664" cy="575186"/>
          </a:xfrm>
        </p:spPr>
        <p:txBody>
          <a:bodyPr>
            <a:noAutofit/>
          </a:bodyPr>
          <a:lstStyle/>
          <a:p>
            <a:r>
              <a:rPr lang="en-US" sz="2400" dirty="0">
                <a:latin typeface="Times New Roman" panose="02020603050405020304" pitchFamily="18" charset="0"/>
                <a:cs typeface="Times New Roman" panose="02020603050405020304" pitchFamily="18" charset="0"/>
              </a:rPr>
              <a:t>To insert one document</a:t>
            </a:r>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buNone/>
            </a:pPr>
            <a:r>
              <a:rPr lang="en-US" sz="1350" dirty="0">
                <a:solidFill>
                  <a:srgbClr val="008000"/>
                </a:solidFill>
                <a:latin typeface="Consolas" panose="020B0609020204030204" pitchFamily="49" charset="0"/>
              </a:rPr>
              <a:t>// to insert one document</a:t>
            </a:r>
            <a:endParaRPr lang="en-US" sz="1350" dirty="0">
              <a:solidFill>
                <a:srgbClr val="000000"/>
              </a:solidFill>
              <a:latin typeface="Consolas" panose="020B0609020204030204" pitchFamily="49" charset="0"/>
            </a:endParaRPr>
          </a:p>
          <a:p>
            <a:pPr marL="0" indent="0">
              <a:buNone/>
            </a:pPr>
            <a:r>
              <a:rPr lang="en-US" sz="1350" dirty="0">
                <a:solidFill>
                  <a:srgbClr val="0000FF"/>
                </a:solidFill>
                <a:latin typeface="Consolas" panose="020B0609020204030204" pitchFamily="49" charset="0"/>
              </a:rPr>
              <a:t>const</a:t>
            </a:r>
            <a:r>
              <a:rPr lang="en-US" sz="1350" dirty="0">
                <a:solidFill>
                  <a:srgbClr val="000000"/>
                </a:solidFill>
                <a:latin typeface="Consolas" panose="020B0609020204030204" pitchFamily="49" charset="0"/>
              </a:rPr>
              <a:t> { </a:t>
            </a:r>
            <a:r>
              <a:rPr lang="en-US" sz="1350" dirty="0" err="1">
                <a:solidFill>
                  <a:srgbClr val="000000"/>
                </a:solidFill>
                <a:latin typeface="Consolas" panose="020B0609020204030204" pitchFamily="49" charset="0"/>
              </a:rPr>
              <a:t>MongoClient</a:t>
            </a:r>
            <a:r>
              <a:rPr lang="en-US" sz="1350" dirty="0">
                <a:solidFill>
                  <a:srgbClr val="000000"/>
                </a:solidFill>
                <a:latin typeface="Consolas" panose="020B0609020204030204" pitchFamily="49" charset="0"/>
              </a:rPr>
              <a:t> } = require(</a:t>
            </a:r>
            <a:r>
              <a:rPr lang="en-US" sz="1350" dirty="0">
                <a:solidFill>
                  <a:srgbClr val="A31515"/>
                </a:solidFill>
                <a:latin typeface="Consolas" panose="020B0609020204030204" pitchFamily="49" charset="0"/>
              </a:rPr>
              <a:t>'</a:t>
            </a:r>
            <a:r>
              <a:rPr lang="en-US" sz="1350" dirty="0" err="1">
                <a:solidFill>
                  <a:srgbClr val="A31515"/>
                </a:solidFill>
                <a:latin typeface="Consolas" panose="020B0609020204030204" pitchFamily="49" charset="0"/>
              </a:rPr>
              <a:t>mongodb</a:t>
            </a:r>
            <a:r>
              <a:rPr lang="en-US" sz="1350" dirty="0">
                <a:solidFill>
                  <a:srgbClr val="A31515"/>
                </a:solidFill>
                <a:latin typeface="Consolas" panose="020B0609020204030204" pitchFamily="49" charset="0"/>
              </a:rPr>
              <a:t>'</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r>
            <a:br>
              <a:rPr lang="en-US" sz="1350" dirty="0">
                <a:solidFill>
                  <a:srgbClr val="000000"/>
                </a:solidFill>
                <a:latin typeface="Consolas" panose="020B0609020204030204" pitchFamily="49" charset="0"/>
              </a:rPr>
            </a:br>
            <a:r>
              <a:rPr lang="en-US" sz="1350" dirty="0">
                <a:solidFill>
                  <a:srgbClr val="008000"/>
                </a:solidFill>
                <a:latin typeface="Consolas" panose="020B0609020204030204" pitchFamily="49" charset="0"/>
              </a:rPr>
              <a:t>// Create Instance of </a:t>
            </a:r>
            <a:r>
              <a:rPr lang="en-US" sz="1350" dirty="0" err="1">
                <a:solidFill>
                  <a:srgbClr val="008000"/>
                </a:solidFill>
                <a:latin typeface="Consolas" panose="020B0609020204030204" pitchFamily="49" charset="0"/>
              </a:rPr>
              <a:t>MongoClient</a:t>
            </a:r>
            <a:r>
              <a:rPr lang="en-US" sz="1350" dirty="0">
                <a:solidFill>
                  <a:srgbClr val="008000"/>
                </a:solidFill>
                <a:latin typeface="Consolas" panose="020B0609020204030204" pitchFamily="49" charset="0"/>
              </a:rPr>
              <a:t> for </a:t>
            </a:r>
            <a:r>
              <a:rPr lang="en-US" sz="1350" dirty="0" err="1">
                <a:solidFill>
                  <a:srgbClr val="008000"/>
                </a:solidFill>
                <a:latin typeface="Consolas" panose="020B0609020204030204" pitchFamily="49" charset="0"/>
              </a:rPr>
              <a:t>mongodb</a:t>
            </a:r>
            <a:endParaRPr lang="en-US" sz="1350" dirty="0">
              <a:solidFill>
                <a:srgbClr val="000000"/>
              </a:solidFill>
              <a:latin typeface="Consolas" panose="020B0609020204030204" pitchFamily="49" charset="0"/>
            </a:endParaRPr>
          </a:p>
          <a:p>
            <a:pPr marL="0" indent="0">
              <a:buNone/>
            </a:pPr>
            <a:r>
              <a:rPr lang="en-US" sz="1350" dirty="0">
                <a:solidFill>
                  <a:srgbClr val="0000FF"/>
                </a:solidFill>
                <a:latin typeface="Consolas" panose="020B0609020204030204" pitchFamily="49" charset="0"/>
              </a:rPr>
              <a:t>const</a:t>
            </a:r>
            <a:r>
              <a:rPr lang="en-US" sz="1350" dirty="0">
                <a:solidFill>
                  <a:srgbClr val="000000"/>
                </a:solidFill>
                <a:latin typeface="Consolas" panose="020B0609020204030204" pitchFamily="49" charset="0"/>
              </a:rPr>
              <a:t> client = </a:t>
            </a:r>
            <a:r>
              <a:rPr lang="en-US" sz="1350" dirty="0">
                <a:solidFill>
                  <a:srgbClr val="0000FF"/>
                </a:solidFill>
                <a:latin typeface="Consolas" panose="020B0609020204030204" pitchFamily="49" charset="0"/>
              </a:rPr>
              <a:t>new</a:t>
            </a:r>
            <a:r>
              <a:rPr lang="en-US" sz="1350" dirty="0">
                <a:solidFill>
                  <a:srgbClr val="000000"/>
                </a:solidFill>
                <a:latin typeface="Consolas" panose="020B0609020204030204" pitchFamily="49" charset="0"/>
              </a:rPr>
              <a:t> </a:t>
            </a:r>
            <a:r>
              <a:rPr lang="en-US" sz="1350" dirty="0" err="1">
                <a:solidFill>
                  <a:srgbClr val="000000"/>
                </a:solidFill>
                <a:latin typeface="Consolas" panose="020B0609020204030204" pitchFamily="49" charset="0"/>
              </a:rPr>
              <a:t>MongoClient</a:t>
            </a:r>
            <a:r>
              <a:rPr lang="en-US" sz="1350" dirty="0">
                <a:solidFill>
                  <a:srgbClr val="000000"/>
                </a:solidFill>
                <a:latin typeface="Consolas" panose="020B0609020204030204" pitchFamily="49" charset="0"/>
              </a:rPr>
              <a:t>(</a:t>
            </a:r>
            <a:r>
              <a:rPr lang="en-US" sz="1350" dirty="0">
                <a:solidFill>
                  <a:srgbClr val="A31515"/>
                </a:solidFill>
                <a:latin typeface="Consolas" panose="020B0609020204030204" pitchFamily="49" charset="0"/>
              </a:rPr>
              <a:t>'</a:t>
            </a:r>
            <a:r>
              <a:rPr lang="en-US" sz="1350" dirty="0" err="1">
                <a:solidFill>
                  <a:srgbClr val="A31515"/>
                </a:solidFill>
                <a:latin typeface="Consolas" panose="020B0609020204030204" pitchFamily="49" charset="0"/>
              </a:rPr>
              <a:t>mongodb</a:t>
            </a:r>
            <a:r>
              <a:rPr lang="en-US" sz="1350" dirty="0">
                <a:solidFill>
                  <a:srgbClr val="A31515"/>
                </a:solidFill>
                <a:latin typeface="Consolas" panose="020B0609020204030204" pitchFamily="49" charset="0"/>
              </a:rPr>
              <a:t>://localhost:27017'</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r>
            <a:br>
              <a:rPr lang="en-US" sz="1350" dirty="0">
                <a:solidFill>
                  <a:srgbClr val="000000"/>
                </a:solidFill>
                <a:latin typeface="Consolas" panose="020B0609020204030204" pitchFamily="49" charset="0"/>
              </a:rPr>
            </a:br>
            <a:r>
              <a:rPr lang="en-US" sz="1350" dirty="0">
                <a:solidFill>
                  <a:srgbClr val="008000"/>
                </a:solidFill>
                <a:latin typeface="Consolas" panose="020B0609020204030204" pitchFamily="49" charset="0"/>
              </a:rPr>
              <a:t>// Insert to database</a:t>
            </a:r>
            <a:endParaRPr lang="en-US" sz="1350" dirty="0">
              <a:solidFill>
                <a:srgbClr val="000000"/>
              </a:solidFill>
              <a:latin typeface="Consolas" panose="020B0609020204030204" pitchFamily="49" charset="0"/>
            </a:endParaRPr>
          </a:p>
          <a:p>
            <a:pPr marL="0" indent="0">
              <a:buNone/>
            </a:pPr>
            <a:r>
              <a:rPr lang="en-US" sz="1350" dirty="0" err="1">
                <a:solidFill>
                  <a:srgbClr val="000000"/>
                </a:solidFill>
                <a:latin typeface="Consolas" panose="020B0609020204030204" pitchFamily="49" charset="0"/>
              </a:rPr>
              <a:t>client.db</a:t>
            </a:r>
            <a:r>
              <a:rPr lang="en-US" sz="1350" dirty="0">
                <a:solidFill>
                  <a:srgbClr val="000000"/>
                </a:solidFill>
                <a:latin typeface="Consolas" panose="020B0609020204030204" pitchFamily="49" charset="0"/>
              </a:rPr>
              <a:t>(</a:t>
            </a:r>
            <a:r>
              <a:rPr lang="en-US" sz="1350" dirty="0">
                <a:solidFill>
                  <a:srgbClr val="A31515"/>
                </a:solidFill>
                <a:latin typeface="Consolas" panose="020B0609020204030204" pitchFamily="49" charset="0"/>
              </a:rPr>
              <a:t>'MYDB'</a:t>
            </a:r>
            <a:r>
              <a:rPr lang="en-US" sz="1350" dirty="0">
                <a:solidFill>
                  <a:srgbClr val="000000"/>
                </a:solidFill>
                <a:latin typeface="Consolas" panose="020B0609020204030204" pitchFamily="49" charset="0"/>
              </a:rPr>
              <a:t>).collection(</a:t>
            </a:r>
            <a:r>
              <a:rPr lang="en-US" sz="1350" dirty="0">
                <a:solidFill>
                  <a:srgbClr val="A31515"/>
                </a:solidFill>
                <a:latin typeface="Consolas" panose="020B0609020204030204" pitchFamily="49" charset="0"/>
              </a:rPr>
              <a:t>'students'</a:t>
            </a:r>
            <a:r>
              <a:rPr lang="en-US" sz="1350" dirty="0">
                <a:solidFill>
                  <a:srgbClr val="000000"/>
                </a:solidFill>
                <a:latin typeface="Consolas" panose="020B0609020204030204" pitchFamily="49" charset="0"/>
              </a:rPr>
              <a:t>).</a:t>
            </a:r>
            <a:r>
              <a:rPr lang="en-US" sz="1350" dirty="0" err="1">
                <a:solidFill>
                  <a:srgbClr val="000000"/>
                </a:solidFill>
                <a:latin typeface="Consolas" panose="020B0609020204030204" pitchFamily="49" charset="0"/>
              </a:rPr>
              <a:t>insertOne</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name: </a:t>
            </a:r>
            <a:r>
              <a:rPr lang="en-US" sz="1350" dirty="0">
                <a:solidFill>
                  <a:srgbClr val="A31515"/>
                </a:solidFill>
                <a:latin typeface="Consolas" panose="020B0609020204030204" pitchFamily="49" charset="0"/>
              </a:rPr>
              <a:t>'cse1'</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email: </a:t>
            </a:r>
            <a:r>
              <a:rPr lang="en-US" sz="1350" dirty="0">
                <a:solidFill>
                  <a:srgbClr val="A31515"/>
                </a:solidFill>
                <a:latin typeface="Consolas" panose="020B0609020204030204" pitchFamily="49" charset="0"/>
              </a:rPr>
              <a:t>'cse1@example.com'</a:t>
            </a:r>
            <a:endParaRPr lang="en-US" sz="1350" dirty="0">
              <a:solidFill>
                <a:srgbClr val="000000"/>
              </a:solidFill>
              <a:latin typeface="Consolas" panose="020B0609020204030204" pitchFamily="49" charset="0"/>
            </a:endParaRPr>
          </a:p>
          <a:p>
            <a:pPr marL="0" indent="0">
              <a:buNone/>
            </a:pP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.then((res) </a:t>
            </a:r>
            <a:r>
              <a:rPr lang="en-US" sz="1350" dirty="0">
                <a:solidFill>
                  <a:srgbClr val="0000FF"/>
                </a:solidFill>
                <a:latin typeface="Consolas" panose="020B0609020204030204" pitchFamily="49" charset="0"/>
              </a:rPr>
              <a:t>=&gt;</a:t>
            </a:r>
            <a:r>
              <a:rPr lang="en-US" sz="1350" dirty="0">
                <a:solidFill>
                  <a:srgbClr val="000000"/>
                </a:solidFill>
                <a:latin typeface="Consolas" panose="020B0609020204030204" pitchFamily="49" charset="0"/>
              </a:rPr>
              <a:t> {</a:t>
            </a:r>
          </a:p>
          <a:p>
            <a:pPr marL="0" indent="0">
              <a:buNone/>
            </a:pPr>
            <a:r>
              <a:rPr lang="en-US" sz="1350" dirty="0">
                <a:solidFill>
                  <a:srgbClr val="000000"/>
                </a:solidFill>
                <a:latin typeface="Consolas" panose="020B0609020204030204" pitchFamily="49" charset="0"/>
              </a:rPr>
              <a:t>        console.log(res)</a:t>
            </a:r>
          </a:p>
          <a:p>
            <a:pPr marL="0" indent="0">
              <a:buNone/>
            </a:pPr>
            <a:r>
              <a:rPr lang="en-US" sz="1350" dirty="0">
                <a:solidFill>
                  <a:srgbClr val="000000"/>
                </a:solidFill>
                <a:latin typeface="Consolas" panose="020B0609020204030204" pitchFamily="49" charset="0"/>
              </a:rPr>
              <a:t>        </a:t>
            </a:r>
            <a:r>
              <a:rPr lang="en-US" sz="1350" dirty="0" err="1">
                <a:solidFill>
                  <a:srgbClr val="000000"/>
                </a:solidFill>
                <a:latin typeface="Consolas" panose="020B0609020204030204" pitchFamily="49" charset="0"/>
              </a:rPr>
              <a:t>client.close</a:t>
            </a:r>
            <a:r>
              <a:rPr lang="en-US" sz="1350" dirty="0">
                <a:solidFill>
                  <a:srgbClr val="000000"/>
                </a:solidFill>
                <a:latin typeface="Consolas" panose="020B0609020204030204" pitchFamily="49" charset="0"/>
              </a:rPr>
              <a:t>()</a:t>
            </a:r>
          </a:p>
          <a:p>
            <a:pPr marL="0" indent="0">
              <a:buNone/>
            </a:pPr>
            <a:r>
              <a:rPr lang="en-US" sz="1350" dirty="0">
                <a:solidFill>
                  <a:srgbClr val="000000"/>
                </a:solidFill>
                <a:latin typeface="Consolas" panose="020B0609020204030204" pitchFamily="49" charset="0"/>
              </a:rPr>
              <a:t>    })</a:t>
            </a:r>
          </a:p>
          <a:p>
            <a:pPr marL="0" indent="0">
              <a:buNone/>
            </a:pPr>
            <a:r>
              <a:rPr lang="en-US" sz="1350" dirty="0">
                <a:solidFill>
                  <a:srgbClr val="000000"/>
                </a:solidFill>
                <a:latin typeface="Consolas" panose="020B0609020204030204" pitchFamily="49" charset="0"/>
              </a:rPr>
              <a:t>    .catch((err) </a:t>
            </a:r>
            <a:r>
              <a:rPr lang="en-US" sz="1350" dirty="0">
                <a:solidFill>
                  <a:srgbClr val="0000FF"/>
                </a:solidFill>
                <a:latin typeface="Consolas" panose="020B0609020204030204" pitchFamily="49" charset="0"/>
              </a:rPr>
              <a:t>=&gt;</a:t>
            </a:r>
            <a:r>
              <a:rPr lang="en-US" sz="1350" dirty="0">
                <a:solidFill>
                  <a:srgbClr val="000000"/>
                </a:solidFill>
                <a:latin typeface="Consolas" panose="020B0609020204030204" pitchFamily="49" charset="0"/>
              </a:rPr>
              <a:t> console.log(err))</a:t>
            </a:r>
          </a:p>
          <a:p>
            <a:pPr marL="0" indent="0">
              <a:buNone/>
            </a:pPr>
            <a:r>
              <a:rPr lang="en-US" sz="1350" dirty="0">
                <a:solidFill>
                  <a:srgbClr val="000000"/>
                </a:solidFill>
                <a:latin typeface="Consolas" panose="020B0609020204030204" pitchFamily="49" charset="0"/>
              </a:rPr>
              <a:t/>
            </a:r>
            <a:br>
              <a:rPr lang="en-US" sz="1350" dirty="0">
                <a:solidFill>
                  <a:srgbClr val="000000"/>
                </a:solidFill>
                <a:latin typeface="Consolas" panose="020B0609020204030204" pitchFamily="49" charset="0"/>
              </a:rPr>
            </a:br>
            <a:endParaRPr lang="en-US" sz="13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649213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6244" y="228600"/>
            <a:ext cx="8782664" cy="575186"/>
          </a:xfrm>
        </p:spPr>
        <p:txBody>
          <a:bodyPr>
            <a:normAutofit/>
          </a:bodyPr>
          <a:lstStyle/>
          <a:p>
            <a:r>
              <a:rPr lang="en-US" sz="2400" dirty="0">
                <a:latin typeface="Times New Roman" panose="02020603050405020304" pitchFamily="18" charset="0"/>
                <a:cs typeface="Times New Roman" panose="02020603050405020304" pitchFamily="18" charset="0"/>
              </a:rPr>
              <a:t>To find one document</a:t>
            </a:r>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buNone/>
            </a:pPr>
            <a:r>
              <a:rPr lang="en-US" sz="1500" dirty="0">
                <a:solidFill>
                  <a:srgbClr val="008000"/>
                </a:solidFill>
                <a:latin typeface="Consolas" panose="020B0609020204030204" pitchFamily="49" charset="0"/>
              </a:rPr>
              <a:t>//to find one document</a:t>
            </a:r>
            <a:endParaRPr lang="en-US" sz="1500" dirty="0">
              <a:solidFill>
                <a:srgbClr val="000000"/>
              </a:solidFill>
              <a:latin typeface="Consolas" panose="020B0609020204030204" pitchFamily="49" charset="0"/>
            </a:endParaRPr>
          </a:p>
          <a:p>
            <a:pPr marL="0" indent="0">
              <a:buNone/>
            </a:pP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MongoClient</a:t>
            </a:r>
            <a:r>
              <a:rPr lang="en-US" sz="1500" dirty="0">
                <a:solidFill>
                  <a:srgbClr val="000000"/>
                </a:solidFill>
                <a:latin typeface="Consolas" panose="020B0609020204030204" pitchFamily="49" charset="0"/>
              </a:rPr>
              <a:t> } = require(</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mongodb</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a:p>
            <a:pPr marL="0" indent="0">
              <a:buNone/>
            </a:pPr>
            <a:r>
              <a:rPr lang="en-US" sz="1500" dirty="0">
                <a:solidFill>
                  <a:srgbClr val="008000"/>
                </a:solidFill>
                <a:latin typeface="Consolas" panose="020B0609020204030204" pitchFamily="49" charset="0"/>
              </a:rPr>
              <a:t>// Create Instance of </a:t>
            </a:r>
            <a:r>
              <a:rPr lang="en-US" sz="1500" dirty="0" err="1">
                <a:solidFill>
                  <a:srgbClr val="008000"/>
                </a:solidFill>
                <a:latin typeface="Consolas" panose="020B0609020204030204" pitchFamily="49" charset="0"/>
              </a:rPr>
              <a:t>MongoClient</a:t>
            </a:r>
            <a:r>
              <a:rPr lang="en-US" sz="1500" dirty="0">
                <a:solidFill>
                  <a:srgbClr val="008000"/>
                </a:solidFill>
                <a:latin typeface="Consolas" panose="020B0609020204030204" pitchFamily="49" charset="0"/>
              </a:rPr>
              <a:t> for </a:t>
            </a:r>
            <a:r>
              <a:rPr lang="en-US" sz="1500" dirty="0" err="1">
                <a:solidFill>
                  <a:srgbClr val="008000"/>
                </a:solidFill>
                <a:latin typeface="Consolas" panose="020B0609020204030204" pitchFamily="49" charset="0"/>
              </a:rPr>
              <a:t>mongodb</a:t>
            </a:r>
            <a:endParaRPr lang="en-US" sz="1500" dirty="0">
              <a:solidFill>
                <a:srgbClr val="000000"/>
              </a:solidFill>
              <a:latin typeface="Consolas" panose="020B0609020204030204" pitchFamily="49" charset="0"/>
            </a:endParaRPr>
          </a:p>
          <a:p>
            <a:pPr marL="0" indent="0">
              <a:buNone/>
            </a:pP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client = </a:t>
            </a:r>
            <a:r>
              <a:rPr lang="en-US" sz="1500" dirty="0">
                <a:solidFill>
                  <a:srgbClr val="0000FF"/>
                </a:solidFill>
                <a:latin typeface="Consolas" panose="020B0609020204030204" pitchFamily="49" charset="0"/>
              </a:rPr>
              <a:t>new</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MongoClient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mongodb</a:t>
            </a:r>
            <a:r>
              <a:rPr lang="en-US" sz="1500" dirty="0">
                <a:solidFill>
                  <a:srgbClr val="A31515"/>
                </a:solidFill>
                <a:latin typeface="Consolas" panose="020B0609020204030204" pitchFamily="49" charset="0"/>
              </a:rPr>
              <a:t>://localhost:27017'</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r>
            <a:br>
              <a:rPr lang="en-US" sz="1500" dirty="0">
                <a:solidFill>
                  <a:srgbClr val="000000"/>
                </a:solidFill>
                <a:latin typeface="Consolas" panose="020B0609020204030204" pitchFamily="49" charset="0"/>
              </a:rPr>
            </a:br>
            <a:r>
              <a:rPr lang="en-US" sz="1500" dirty="0">
                <a:solidFill>
                  <a:srgbClr val="008000"/>
                </a:solidFill>
                <a:latin typeface="Consolas" panose="020B0609020204030204" pitchFamily="49" charset="0"/>
              </a:rPr>
              <a:t>// Insert to database</a:t>
            </a:r>
            <a:endParaRPr lang="en-US" sz="1500" dirty="0">
              <a:solidFill>
                <a:srgbClr val="000000"/>
              </a:solidFill>
              <a:latin typeface="Consolas" panose="020B0609020204030204" pitchFamily="49" charset="0"/>
            </a:endParaRPr>
          </a:p>
          <a:p>
            <a:pPr marL="0" indent="0">
              <a:buNone/>
            </a:pPr>
            <a:r>
              <a:rPr lang="en-US" sz="1500" dirty="0" err="1">
                <a:solidFill>
                  <a:srgbClr val="000000"/>
                </a:solidFill>
                <a:latin typeface="Consolas" panose="020B0609020204030204" pitchFamily="49" charset="0"/>
              </a:rPr>
              <a:t>client.db</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'MYDB'</a:t>
            </a:r>
            <a:r>
              <a:rPr lang="en-US" sz="1500" dirty="0">
                <a:solidFill>
                  <a:srgbClr val="000000"/>
                </a:solidFill>
                <a:latin typeface="Consolas" panose="020B0609020204030204" pitchFamily="49" charset="0"/>
              </a:rPr>
              <a:t>).collection(</a:t>
            </a:r>
            <a:r>
              <a:rPr lang="en-US" sz="1500" dirty="0">
                <a:solidFill>
                  <a:srgbClr val="A31515"/>
                </a:solidFill>
                <a:latin typeface="Consolas" panose="020B0609020204030204" pitchFamily="49" charset="0"/>
              </a:rPr>
              <a:t>'students'</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findOne</a:t>
            </a:r>
            <a:r>
              <a:rPr lang="en-US" sz="1500" dirty="0">
                <a:solidFill>
                  <a:srgbClr val="000000"/>
                </a:solidFill>
                <a:latin typeface="Consolas" panose="020B0609020204030204" pitchFamily="49" charset="0"/>
              </a:rPr>
              <a:t>({name:</a:t>
            </a:r>
            <a:r>
              <a:rPr lang="en-US" sz="1500" dirty="0">
                <a:solidFill>
                  <a:srgbClr val="A31515"/>
                </a:solidFill>
                <a:latin typeface="Consolas" panose="020B0609020204030204" pitchFamily="49" charset="0"/>
              </a:rPr>
              <a:t>'cse1'</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.then((res) </a:t>
            </a:r>
            <a:r>
              <a:rPr lang="en-US" sz="1500" dirty="0">
                <a:solidFill>
                  <a:srgbClr val="0000FF"/>
                </a:solidFill>
                <a:latin typeface="Consolas" panose="020B0609020204030204" pitchFamily="49" charset="0"/>
              </a:rPr>
              <a:t>=&gt;</a:t>
            </a: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console.log(res)</a:t>
            </a:r>
          </a:p>
          <a:p>
            <a:pPr marL="0" indent="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client.close</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.catch((err) </a:t>
            </a:r>
            <a:r>
              <a:rPr lang="en-US" sz="1500" dirty="0">
                <a:solidFill>
                  <a:srgbClr val="0000FF"/>
                </a:solidFill>
                <a:latin typeface="Consolas" panose="020B0609020204030204" pitchFamily="49" charset="0"/>
              </a:rPr>
              <a:t>=&gt;</a:t>
            </a:r>
            <a:r>
              <a:rPr lang="en-US" sz="1500" dirty="0">
                <a:solidFill>
                  <a:srgbClr val="000000"/>
                </a:solidFill>
                <a:latin typeface="Consolas" panose="020B0609020204030204" pitchFamily="49" charset="0"/>
              </a:rPr>
              <a:t> console.log(err))</a:t>
            </a:r>
          </a:p>
          <a:p>
            <a:pPr marL="0" indent="0">
              <a:buNone/>
            </a:pPr>
            <a:r>
              <a:rPr lang="en-US" sz="1500" dirty="0">
                <a:solidFill>
                  <a:srgbClr val="000000"/>
                </a:solidFill>
                <a:latin typeface="Consolas" panose="020B0609020204030204" pitchFamily="49" charset="0"/>
              </a:rPr>
              <a:t/>
            </a:r>
            <a:br>
              <a:rPr lang="en-US" sz="1500" dirty="0">
                <a:solidFill>
                  <a:srgbClr val="000000"/>
                </a:solidFill>
                <a:latin typeface="Consolas" panose="020B0609020204030204" pitchFamily="49" charset="0"/>
              </a:rPr>
            </a:br>
            <a:endParaRPr lang="en-US" sz="15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485070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25362" y="228600"/>
            <a:ext cx="8782664" cy="575186"/>
          </a:xfrm>
        </p:spPr>
        <p:txBody>
          <a:bodyPr>
            <a:normAutofit/>
          </a:bodyPr>
          <a:lstStyle/>
          <a:p>
            <a:r>
              <a:rPr lang="en-US" sz="2400" dirty="0">
                <a:latin typeface="Times New Roman" panose="02020603050405020304" pitchFamily="18" charset="0"/>
                <a:cs typeface="Times New Roman" panose="02020603050405020304" pitchFamily="18" charset="0"/>
              </a:rPr>
              <a:t>To update one document</a:t>
            </a:r>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buNone/>
            </a:pPr>
            <a:r>
              <a:rPr lang="en-US" sz="1200" dirty="0">
                <a:solidFill>
                  <a:srgbClr val="008000"/>
                </a:solidFill>
                <a:latin typeface="Consolas" panose="020B0609020204030204" pitchFamily="49" charset="0"/>
              </a:rPr>
              <a:t>//to update one document</a:t>
            </a:r>
            <a:endParaRPr lang="en-US" sz="1200" dirty="0">
              <a:solidFill>
                <a:srgbClr val="000000"/>
              </a:solidFill>
              <a:latin typeface="Consolas" panose="020B0609020204030204" pitchFamily="49" charset="0"/>
            </a:endParaRPr>
          </a:p>
          <a:p>
            <a:pPr marL="0" indent="0">
              <a:buNone/>
            </a:pPr>
            <a:r>
              <a:rPr lang="en-US" sz="1200" dirty="0">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MongoClient</a:t>
            </a:r>
            <a:r>
              <a:rPr lang="en-US" sz="1200" dirty="0">
                <a:solidFill>
                  <a:srgbClr val="000000"/>
                </a:solidFill>
                <a:latin typeface="Consolas" panose="020B0609020204030204" pitchFamily="49" charset="0"/>
              </a:rPr>
              <a:t> } = require(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mongodb</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pPr marL="0" indent="0">
              <a:buNone/>
            </a:pPr>
            <a:r>
              <a:rPr lang="en-US" sz="1200" dirty="0">
                <a:solidFill>
                  <a:srgbClr val="008000"/>
                </a:solidFill>
                <a:latin typeface="Consolas" panose="020B0609020204030204" pitchFamily="49" charset="0"/>
              </a:rPr>
              <a:t>// Create Instance of </a:t>
            </a:r>
            <a:r>
              <a:rPr lang="en-US" sz="1200" dirty="0" err="1">
                <a:solidFill>
                  <a:srgbClr val="008000"/>
                </a:solidFill>
                <a:latin typeface="Consolas" panose="020B0609020204030204" pitchFamily="49" charset="0"/>
              </a:rPr>
              <a:t>MongoClient</a:t>
            </a:r>
            <a:r>
              <a:rPr lang="en-US" sz="1200" dirty="0">
                <a:solidFill>
                  <a:srgbClr val="008000"/>
                </a:solidFill>
                <a:latin typeface="Consolas" panose="020B0609020204030204" pitchFamily="49" charset="0"/>
              </a:rPr>
              <a:t> for </a:t>
            </a:r>
            <a:r>
              <a:rPr lang="en-US" sz="1200" dirty="0" err="1">
                <a:solidFill>
                  <a:srgbClr val="008000"/>
                </a:solidFill>
                <a:latin typeface="Consolas" panose="020B0609020204030204" pitchFamily="49" charset="0"/>
              </a:rPr>
              <a:t>mongodb</a:t>
            </a:r>
            <a:endParaRPr lang="en-US" sz="1200" dirty="0">
              <a:solidFill>
                <a:srgbClr val="000000"/>
              </a:solidFill>
              <a:latin typeface="Consolas" panose="020B0609020204030204" pitchFamily="49" charset="0"/>
            </a:endParaRPr>
          </a:p>
          <a:p>
            <a:pPr marL="0" indent="0">
              <a:buNone/>
            </a:pPr>
            <a:r>
              <a:rPr lang="en-US" sz="1200" dirty="0">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client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MongoClient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mongodb</a:t>
            </a:r>
            <a:r>
              <a:rPr lang="en-US" sz="1200" dirty="0">
                <a:solidFill>
                  <a:srgbClr val="A31515"/>
                </a:solidFill>
                <a:latin typeface="Consolas" panose="020B0609020204030204" pitchFamily="49" charset="0"/>
              </a:rPr>
              <a:t>://localhost:27017'</a:t>
            </a:r>
            <a:r>
              <a:rPr lang="en-US" sz="1200" dirty="0">
                <a:solidFill>
                  <a:srgbClr val="000000"/>
                </a:solidFill>
                <a:latin typeface="Consolas" panose="020B0609020204030204" pitchFamily="49" charset="0"/>
              </a:rPr>
              <a:t>)</a:t>
            </a:r>
          </a:p>
          <a:p>
            <a:pPr marL="0" indent="0">
              <a:buNone/>
            </a:pPr>
            <a:r>
              <a:rPr lang="en-US" sz="1200" dirty="0">
                <a:solidFill>
                  <a:srgbClr val="008000"/>
                </a:solidFill>
                <a:latin typeface="Consolas" panose="020B0609020204030204" pitchFamily="49" charset="0"/>
              </a:rPr>
              <a:t>// Insert to database</a:t>
            </a:r>
            <a:endParaRPr lang="en-US" sz="1200" dirty="0">
              <a:solidFill>
                <a:srgbClr val="000000"/>
              </a:solidFill>
              <a:latin typeface="Consolas" panose="020B0609020204030204" pitchFamily="49" charset="0"/>
            </a:endParaRPr>
          </a:p>
          <a:p>
            <a:pPr marL="0" indent="0">
              <a:buNone/>
            </a:pPr>
            <a:r>
              <a:rPr lang="en-US" sz="1200" dirty="0" err="1">
                <a:solidFill>
                  <a:srgbClr val="000000"/>
                </a:solidFill>
                <a:latin typeface="Consolas" panose="020B0609020204030204" pitchFamily="49" charset="0"/>
              </a:rPr>
              <a:t>client.db</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'MYDB'</a:t>
            </a:r>
            <a:r>
              <a:rPr lang="en-US" sz="1200" dirty="0">
                <a:solidFill>
                  <a:srgbClr val="000000"/>
                </a:solidFill>
                <a:latin typeface="Consolas" panose="020B0609020204030204" pitchFamily="49" charset="0"/>
              </a:rPr>
              <a:t>).collection(</a:t>
            </a:r>
            <a:r>
              <a:rPr lang="en-US" sz="1200" dirty="0">
                <a:solidFill>
                  <a:srgbClr val="A31515"/>
                </a:solidFill>
                <a:latin typeface="Consolas" panose="020B0609020204030204" pitchFamily="49" charset="0"/>
              </a:rPr>
              <a:t>'students'</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updateOne</a:t>
            </a:r>
            <a:r>
              <a:rPr lang="en-US" sz="1200" dirty="0">
                <a:solidFill>
                  <a:srgbClr val="000000"/>
                </a:solidFill>
                <a:latin typeface="Consolas" panose="020B0609020204030204" pitchFamily="49" charset="0"/>
              </a:rPr>
              <a:t>({ name: </a:t>
            </a:r>
            <a:r>
              <a:rPr lang="en-US" sz="1200" dirty="0">
                <a:solidFill>
                  <a:srgbClr val="A31515"/>
                </a:solidFill>
                <a:latin typeface="Consolas" panose="020B0609020204030204" pitchFamily="49" charset="0"/>
              </a:rPr>
              <a:t>'cse1'</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$set:</a:t>
            </a:r>
          </a:p>
          <a:p>
            <a:pPr marL="0" indent="0">
              <a:buNone/>
            </a:pPr>
            <a:r>
              <a:rPr lang="en-US" sz="1200" dirty="0">
                <a:solidFill>
                  <a:srgbClr val="000000"/>
                </a:solidFill>
                <a:latin typeface="Consolas" panose="020B0609020204030204" pitchFamily="49" charset="0"/>
              </a:rPr>
              <a:t>                { email: </a:t>
            </a:r>
            <a:r>
              <a:rPr lang="en-US" sz="1200" dirty="0">
                <a:solidFill>
                  <a:srgbClr val="A31515"/>
                </a:solidFill>
                <a:latin typeface="Consolas" panose="020B0609020204030204" pitchFamily="49" charset="0"/>
              </a:rPr>
              <a:t>'cse123@example.com'</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.then((res) </a:t>
            </a:r>
            <a:r>
              <a:rPr lang="en-US" sz="1200" dirty="0">
                <a:solidFill>
                  <a:srgbClr val="0000FF"/>
                </a:solidFill>
                <a:latin typeface="Consolas" panose="020B0609020204030204" pitchFamily="49" charset="0"/>
              </a:rPr>
              <a:t>=&gt;</a:t>
            </a: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console.log(res)</a:t>
            </a:r>
          </a:p>
          <a:p>
            <a:pPr marL="0" indent="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client.close</a:t>
            </a:r>
            <a:r>
              <a:rPr lang="en-US" sz="1200" dirty="0">
                <a:solidFill>
                  <a:srgbClr val="000000"/>
                </a:solidFill>
                <a:latin typeface="Consolas" panose="020B0609020204030204" pitchFamily="49" charset="0"/>
              </a:rPr>
              <a:t>()</a:t>
            </a:r>
          </a:p>
          <a:p>
            <a:pPr marL="0" indent="0">
              <a:buNone/>
            </a:pPr>
            <a:r>
              <a:rPr lang="en-U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.catch((err) </a:t>
            </a:r>
            <a:r>
              <a:rPr lang="en-US" sz="1200" dirty="0">
                <a:solidFill>
                  <a:srgbClr val="0000FF"/>
                </a:solidFill>
                <a:latin typeface="Consolas" panose="020B0609020204030204" pitchFamily="49" charset="0"/>
              </a:rPr>
              <a:t>=&gt;</a:t>
            </a:r>
            <a:r>
              <a:rPr lang="en-US" sz="1200" dirty="0">
                <a:solidFill>
                  <a:srgbClr val="000000"/>
                </a:solidFill>
                <a:latin typeface="Consolas" panose="020B0609020204030204" pitchFamily="49" charset="0"/>
              </a:rPr>
              <a:t> console.log(err))</a:t>
            </a:r>
          </a:p>
          <a:p>
            <a:pPr marL="0" indent="0">
              <a:buNone/>
            </a:pP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endParaRPr lang="en-US"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25387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718A-C065-14F7-E9D4-ECCB022369E5}"/>
              </a:ext>
            </a:extLst>
          </p:cNvPr>
          <p:cNvSpPr>
            <a:spLocks noGrp="1"/>
          </p:cNvSpPr>
          <p:nvPr>
            <p:ph type="title"/>
          </p:nvPr>
        </p:nvSpPr>
        <p:spPr>
          <a:xfrm>
            <a:off x="162233" y="152400"/>
            <a:ext cx="8782664" cy="575186"/>
          </a:xfrm>
        </p:spPr>
        <p:txBody>
          <a:bodyPr>
            <a:normAutofit/>
          </a:bodyPr>
          <a:lstStyle/>
          <a:p>
            <a:r>
              <a:rPr lang="en-US" sz="2400" dirty="0">
                <a:latin typeface="Times New Roman" panose="02020603050405020304" pitchFamily="18" charset="0"/>
                <a:cs typeface="Times New Roman" panose="02020603050405020304" pitchFamily="18" charset="0"/>
              </a:rPr>
              <a:t>To delete one document</a:t>
            </a:r>
          </a:p>
        </p:txBody>
      </p:sp>
      <p:sp>
        <p:nvSpPr>
          <p:cNvPr id="3" name="Content Placeholder 2">
            <a:extLst>
              <a:ext uri="{FF2B5EF4-FFF2-40B4-BE49-F238E27FC236}">
                <a16:creationId xmlns:a16="http://schemas.microsoft.com/office/drawing/2014/main" id="{5098E47E-5763-5BCD-E752-FA91018B4A58}"/>
              </a:ext>
            </a:extLst>
          </p:cNvPr>
          <p:cNvSpPr>
            <a:spLocks noGrp="1"/>
          </p:cNvSpPr>
          <p:nvPr>
            <p:ph idx="1"/>
          </p:nvPr>
        </p:nvSpPr>
        <p:spPr>
          <a:xfrm>
            <a:off x="162233" y="1579921"/>
            <a:ext cx="8708922" cy="4420829"/>
          </a:xfrm>
        </p:spPr>
        <p:txBody>
          <a:bodyPr>
            <a:noAutofit/>
          </a:bodyPr>
          <a:lstStyle/>
          <a:p>
            <a:pPr marL="0" indent="0">
              <a:buNone/>
            </a:pPr>
            <a:r>
              <a:rPr lang="en-US" sz="1500" dirty="0">
                <a:solidFill>
                  <a:srgbClr val="008000"/>
                </a:solidFill>
                <a:latin typeface="Consolas" panose="020B0609020204030204" pitchFamily="49" charset="0"/>
              </a:rPr>
              <a:t>//to delete one document</a:t>
            </a:r>
            <a:endParaRPr lang="en-US" sz="1500" dirty="0">
              <a:solidFill>
                <a:srgbClr val="000000"/>
              </a:solidFill>
              <a:latin typeface="Consolas" panose="020B0609020204030204" pitchFamily="49" charset="0"/>
            </a:endParaRPr>
          </a:p>
          <a:p>
            <a:pPr marL="0" indent="0">
              <a:buNone/>
            </a:pP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MongoClient</a:t>
            </a:r>
            <a:r>
              <a:rPr lang="en-US" sz="1500" dirty="0">
                <a:solidFill>
                  <a:srgbClr val="000000"/>
                </a:solidFill>
                <a:latin typeface="Consolas" panose="020B0609020204030204" pitchFamily="49" charset="0"/>
              </a:rPr>
              <a:t> } = require(</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mongodb</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a:p>
            <a:pPr marL="0" indent="0">
              <a:buNone/>
            </a:pPr>
            <a:r>
              <a:rPr lang="en-US" sz="1500" dirty="0">
                <a:solidFill>
                  <a:srgbClr val="008000"/>
                </a:solidFill>
                <a:latin typeface="Consolas" panose="020B0609020204030204" pitchFamily="49" charset="0"/>
              </a:rPr>
              <a:t>// Create Instance of </a:t>
            </a:r>
            <a:r>
              <a:rPr lang="en-US" sz="1500" dirty="0" err="1">
                <a:solidFill>
                  <a:srgbClr val="008000"/>
                </a:solidFill>
                <a:latin typeface="Consolas" panose="020B0609020204030204" pitchFamily="49" charset="0"/>
              </a:rPr>
              <a:t>MongoClient</a:t>
            </a:r>
            <a:r>
              <a:rPr lang="en-US" sz="1500" dirty="0">
                <a:solidFill>
                  <a:srgbClr val="008000"/>
                </a:solidFill>
                <a:latin typeface="Consolas" panose="020B0609020204030204" pitchFamily="49" charset="0"/>
              </a:rPr>
              <a:t> for </a:t>
            </a:r>
            <a:r>
              <a:rPr lang="en-US" sz="1500" dirty="0" err="1">
                <a:solidFill>
                  <a:srgbClr val="008000"/>
                </a:solidFill>
                <a:latin typeface="Consolas" panose="020B0609020204030204" pitchFamily="49" charset="0"/>
              </a:rPr>
              <a:t>mongodb</a:t>
            </a:r>
            <a:endParaRPr lang="en-US" sz="1500" dirty="0">
              <a:solidFill>
                <a:srgbClr val="000000"/>
              </a:solidFill>
              <a:latin typeface="Consolas" panose="020B0609020204030204" pitchFamily="49" charset="0"/>
            </a:endParaRPr>
          </a:p>
          <a:p>
            <a:pPr marL="0" indent="0">
              <a:buNone/>
            </a:pPr>
            <a:r>
              <a:rPr lang="en-US" sz="1500" dirty="0">
                <a:solidFill>
                  <a:srgbClr val="0000FF"/>
                </a:solidFill>
                <a:latin typeface="Consolas" panose="020B0609020204030204" pitchFamily="49" charset="0"/>
              </a:rPr>
              <a:t>const</a:t>
            </a:r>
            <a:r>
              <a:rPr lang="en-US" sz="1500" dirty="0">
                <a:solidFill>
                  <a:srgbClr val="000000"/>
                </a:solidFill>
                <a:latin typeface="Consolas" panose="020B0609020204030204" pitchFamily="49" charset="0"/>
              </a:rPr>
              <a:t> client = </a:t>
            </a:r>
            <a:r>
              <a:rPr lang="en-US" sz="1500" dirty="0">
                <a:solidFill>
                  <a:srgbClr val="0000FF"/>
                </a:solidFill>
                <a:latin typeface="Consolas" panose="020B0609020204030204" pitchFamily="49" charset="0"/>
              </a:rPr>
              <a:t>new</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MongoClient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mongodb</a:t>
            </a:r>
            <a:r>
              <a:rPr lang="en-US" sz="1500" dirty="0">
                <a:solidFill>
                  <a:srgbClr val="A31515"/>
                </a:solidFill>
                <a:latin typeface="Consolas" panose="020B0609020204030204" pitchFamily="49" charset="0"/>
              </a:rPr>
              <a:t>://localhost:27017'</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r>
            <a:br>
              <a:rPr lang="en-US" sz="1500" dirty="0">
                <a:solidFill>
                  <a:srgbClr val="000000"/>
                </a:solidFill>
                <a:latin typeface="Consolas" panose="020B0609020204030204" pitchFamily="49" charset="0"/>
              </a:rPr>
            </a:br>
            <a:r>
              <a:rPr lang="en-US" sz="1500" dirty="0">
                <a:solidFill>
                  <a:srgbClr val="008000"/>
                </a:solidFill>
                <a:latin typeface="Consolas" panose="020B0609020204030204" pitchFamily="49" charset="0"/>
              </a:rPr>
              <a:t>// Insert to database</a:t>
            </a:r>
            <a:endParaRPr lang="en-US" sz="1500" dirty="0">
              <a:solidFill>
                <a:srgbClr val="000000"/>
              </a:solidFill>
              <a:latin typeface="Consolas" panose="020B0609020204030204" pitchFamily="49" charset="0"/>
            </a:endParaRPr>
          </a:p>
          <a:p>
            <a:pPr marL="0" indent="0">
              <a:buNone/>
            </a:pPr>
            <a:r>
              <a:rPr lang="en-US" sz="1500" dirty="0" err="1">
                <a:solidFill>
                  <a:srgbClr val="000000"/>
                </a:solidFill>
                <a:latin typeface="Consolas" panose="020B0609020204030204" pitchFamily="49" charset="0"/>
              </a:rPr>
              <a:t>client.db</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'MYDB'</a:t>
            </a:r>
            <a:r>
              <a:rPr lang="en-US" sz="1500" dirty="0">
                <a:solidFill>
                  <a:srgbClr val="000000"/>
                </a:solidFill>
                <a:latin typeface="Consolas" panose="020B0609020204030204" pitchFamily="49" charset="0"/>
              </a:rPr>
              <a:t>).collection(</a:t>
            </a:r>
            <a:r>
              <a:rPr lang="en-US" sz="1500" dirty="0">
                <a:solidFill>
                  <a:srgbClr val="A31515"/>
                </a:solidFill>
                <a:latin typeface="Consolas" panose="020B0609020204030204" pitchFamily="49" charset="0"/>
              </a:rPr>
              <a:t>'students'</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deleteOne</a:t>
            </a:r>
            <a:r>
              <a:rPr lang="en-US" sz="1500" dirty="0">
                <a:solidFill>
                  <a:srgbClr val="000000"/>
                </a:solidFill>
                <a:latin typeface="Consolas" panose="020B0609020204030204" pitchFamily="49" charset="0"/>
              </a:rPr>
              <a:t>({ name: </a:t>
            </a:r>
            <a:r>
              <a:rPr lang="en-US" sz="1500" dirty="0">
                <a:solidFill>
                  <a:srgbClr val="A31515"/>
                </a:solidFill>
                <a:latin typeface="Consolas" panose="020B0609020204030204" pitchFamily="49" charset="0"/>
              </a:rPr>
              <a:t>'cse1'</a:t>
            </a: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.then((res) </a:t>
            </a:r>
            <a:r>
              <a:rPr lang="en-US" sz="1500" dirty="0">
                <a:solidFill>
                  <a:srgbClr val="0000FF"/>
                </a:solidFill>
                <a:latin typeface="Consolas" panose="020B0609020204030204" pitchFamily="49" charset="0"/>
              </a:rPr>
              <a:t>=&gt;</a:t>
            </a: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console.log(res)</a:t>
            </a:r>
          </a:p>
          <a:p>
            <a:pPr marL="0" indent="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client.close</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.catch((err) </a:t>
            </a:r>
            <a:r>
              <a:rPr lang="en-US" sz="1500" dirty="0">
                <a:solidFill>
                  <a:srgbClr val="0000FF"/>
                </a:solidFill>
                <a:latin typeface="Consolas" panose="020B0609020204030204" pitchFamily="49" charset="0"/>
              </a:rPr>
              <a:t>=&gt;</a:t>
            </a:r>
            <a:r>
              <a:rPr lang="en-US" sz="1500" dirty="0">
                <a:solidFill>
                  <a:srgbClr val="000000"/>
                </a:solidFill>
                <a:latin typeface="Consolas" panose="020B0609020204030204" pitchFamily="49" charset="0"/>
              </a:rPr>
              <a:t> console.log(err))</a:t>
            </a:r>
          </a:p>
          <a:p>
            <a:pPr marL="0" indent="0">
              <a:buNone/>
            </a:pPr>
            <a:r>
              <a:rPr lang="en-US" sz="1500" dirty="0">
                <a:solidFill>
                  <a:srgbClr val="000000"/>
                </a:solidFill>
                <a:latin typeface="Consolas" panose="020B0609020204030204" pitchFamily="49" charset="0"/>
              </a:rPr>
              <a:t/>
            </a:r>
            <a:br>
              <a:rPr lang="en-US" sz="1500" dirty="0">
                <a:solidFill>
                  <a:srgbClr val="000000"/>
                </a:solidFill>
                <a:latin typeface="Consolas" panose="020B0609020204030204" pitchFamily="49" charset="0"/>
              </a:rPr>
            </a:br>
            <a:r>
              <a:rPr lang="en-US" sz="1500" dirty="0">
                <a:solidFill>
                  <a:srgbClr val="000000"/>
                </a:solidFill>
                <a:latin typeface="Consolas" panose="020B0609020204030204" pitchFamily="49" charset="0"/>
              </a:rPr>
              <a:t/>
            </a:r>
            <a:br>
              <a:rPr lang="en-US" sz="1500" dirty="0">
                <a:solidFill>
                  <a:srgbClr val="000000"/>
                </a:solidFill>
                <a:latin typeface="Consolas" panose="020B0609020204030204" pitchFamily="49" charset="0"/>
              </a:rPr>
            </a:br>
            <a:endParaRPr lang="en-US" sz="15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442644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dirty="0"/>
              <a:t>CSE3513 NoSQL Data Management</a:t>
            </a:r>
          </a:p>
        </p:txBody>
      </p:sp>
    </p:spTree>
    <p:extLst>
      <p:ext uri="{BB962C8B-B14F-4D97-AF65-F5344CB8AC3E}">
        <p14:creationId xmlns:p14="http://schemas.microsoft.com/office/powerpoint/2010/main" val="1639119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80220" y="228600"/>
            <a:ext cx="8686800" cy="497988"/>
          </a:xfrm>
        </p:spPr>
        <p:txBody>
          <a:bodyPr>
            <a:noAutofit/>
          </a:bodyPr>
          <a:lstStyle/>
          <a:p>
            <a:r>
              <a:rPr lang="en-US" sz="2700" dirty="0"/>
              <a:t>Understanding MongoDB</a:t>
            </a:r>
          </a:p>
        </p:txBody>
      </p:sp>
      <p:sp>
        <p:nvSpPr>
          <p:cNvPr id="5" name="Content Placeholder 4">
            <a:extLst>
              <a:ext uri="{FF2B5EF4-FFF2-40B4-BE49-F238E27FC236}">
                <a16:creationId xmlns:a16="http://schemas.microsoft.com/office/drawing/2014/main" id="{60E9C366-1FF7-C61F-9ACA-F5DB1F25F5F8}"/>
              </a:ext>
            </a:extLst>
          </p:cNvPr>
          <p:cNvSpPr>
            <a:spLocks noGrp="1"/>
          </p:cNvSpPr>
          <p:nvPr>
            <p:ph idx="1"/>
          </p:nvPr>
        </p:nvSpPr>
        <p:spPr>
          <a:xfrm>
            <a:off x="125361" y="1395566"/>
            <a:ext cx="8841659" cy="4520381"/>
          </a:xfrm>
        </p:spPr>
        <p:txBody>
          <a:bodyPr>
            <a:noAutofit/>
          </a:bodyPr>
          <a:lstStyle/>
          <a:p>
            <a:pPr marL="0" indent="0">
              <a:buNone/>
            </a:pPr>
            <a:r>
              <a:rPr lang="en-US" sz="1650" dirty="0">
                <a:solidFill>
                  <a:srgbClr val="231F20"/>
                </a:solidFill>
                <a:latin typeface="Times New Roman" panose="02020603050405020304" pitchFamily="18" charset="0"/>
                <a:cs typeface="Times New Roman" panose="02020603050405020304" pitchFamily="18" charset="0"/>
              </a:rPr>
              <a:t>For example, </a:t>
            </a:r>
            <a:r>
              <a:rPr lang="en-US" sz="1650" b="1" dirty="0">
                <a:solidFill>
                  <a:srgbClr val="231F20"/>
                </a:solidFill>
                <a:latin typeface="Times New Roman" panose="02020603050405020304" pitchFamily="18" charset="0"/>
                <a:cs typeface="Times New Roman" panose="02020603050405020304" pitchFamily="18" charset="0"/>
              </a:rPr>
              <a:t>a document in MongoDB </a:t>
            </a:r>
            <a:r>
              <a:rPr lang="en-US" sz="1650" dirty="0">
                <a:solidFill>
                  <a:srgbClr val="231F20"/>
                </a:solidFill>
                <a:latin typeface="Times New Roman" panose="02020603050405020304" pitchFamily="18" charset="0"/>
                <a:cs typeface="Times New Roman" panose="02020603050405020304" pitchFamily="18" charset="0"/>
              </a:rPr>
              <a:t>may be structured similarly to the following with name, version, languages, admin, and paths fields:</a:t>
            </a:r>
          </a:p>
          <a:p>
            <a:pPr marL="0" indent="0">
              <a:buNone/>
            </a:pPr>
            <a:r>
              <a:rPr lang="en-US" sz="2400" b="1" dirty="0">
                <a:solidFill>
                  <a:schemeClr val="accent2">
                    <a:lumMod val="50000"/>
                  </a:schemeClr>
                </a:solidFill>
                <a:latin typeface="Times New Roman" panose="02020603050405020304" pitchFamily="18" charset="0"/>
                <a:cs typeface="Times New Roman" panose="02020603050405020304" pitchFamily="18" charset="0"/>
              </a:rPr>
              <a:t>{</a:t>
            </a:r>
          </a:p>
          <a:p>
            <a:pPr marL="0" indent="0">
              <a:buNone/>
            </a:pPr>
            <a:r>
              <a:rPr lang="en-US" sz="1650" b="1" dirty="0">
                <a:solidFill>
                  <a:srgbClr val="231F20"/>
                </a:solidFill>
                <a:latin typeface="Times New Roman" panose="02020603050405020304" pitchFamily="18" charset="0"/>
                <a:cs typeface="Times New Roman" panose="02020603050405020304" pitchFamily="18" charset="0"/>
              </a:rPr>
              <a:t>name: </a:t>
            </a:r>
            <a:r>
              <a:rPr lang="en-US" sz="1650" b="1" dirty="0">
                <a:solidFill>
                  <a:srgbClr val="FF0000"/>
                </a:solidFill>
                <a:latin typeface="Times New Roman" panose="02020603050405020304" pitchFamily="18" charset="0"/>
                <a:cs typeface="Times New Roman" panose="02020603050405020304" pitchFamily="18" charset="0"/>
              </a:rPr>
              <a:t>"New Project",</a:t>
            </a:r>
          </a:p>
          <a:p>
            <a:pPr marL="0" indent="0">
              <a:buNone/>
            </a:pPr>
            <a:r>
              <a:rPr lang="en-US" sz="1650" b="1" dirty="0">
                <a:solidFill>
                  <a:srgbClr val="231F20"/>
                </a:solidFill>
                <a:latin typeface="Times New Roman" panose="02020603050405020304" pitchFamily="18" charset="0"/>
                <a:cs typeface="Times New Roman" panose="02020603050405020304" pitchFamily="18" charset="0"/>
              </a:rPr>
              <a:t>version: </a:t>
            </a:r>
            <a:r>
              <a:rPr lang="en-US" sz="1650" b="1" dirty="0">
                <a:solidFill>
                  <a:srgbClr val="FF0000"/>
                </a:solidFill>
                <a:latin typeface="Times New Roman" panose="02020603050405020304" pitchFamily="18" charset="0"/>
                <a:cs typeface="Times New Roman" panose="02020603050405020304" pitchFamily="18" charset="0"/>
              </a:rPr>
              <a:t>1</a:t>
            </a:r>
            <a:r>
              <a:rPr lang="en-US" sz="1650" b="1" dirty="0">
                <a:solidFill>
                  <a:srgbClr val="231F20"/>
                </a:solidFill>
                <a:latin typeface="Times New Roman" panose="02020603050405020304" pitchFamily="18" charset="0"/>
                <a:cs typeface="Times New Roman" panose="02020603050405020304" pitchFamily="18" charset="0"/>
              </a:rPr>
              <a:t>,</a:t>
            </a:r>
          </a:p>
          <a:p>
            <a:pPr marL="0" indent="0">
              <a:buNone/>
            </a:pPr>
            <a:r>
              <a:rPr lang="en-US" sz="1650" b="1" dirty="0">
                <a:solidFill>
                  <a:srgbClr val="231F20"/>
                </a:solidFill>
                <a:latin typeface="Times New Roman" panose="02020603050405020304" pitchFamily="18" charset="0"/>
                <a:cs typeface="Times New Roman" panose="02020603050405020304" pitchFamily="18" charset="0"/>
              </a:rPr>
              <a:t>languages</a:t>
            </a:r>
            <a:r>
              <a:rPr lang="en-US" sz="1650" b="1" dirty="0">
                <a:solidFill>
                  <a:srgbClr val="FF0000"/>
                </a:solidFill>
                <a:latin typeface="Times New Roman" panose="02020603050405020304" pitchFamily="18" charset="0"/>
                <a:cs typeface="Times New Roman" panose="02020603050405020304" pitchFamily="18" charset="0"/>
              </a:rPr>
              <a:t>: ["JavaScript", "HTML", "CSS"],</a:t>
            </a:r>
          </a:p>
          <a:p>
            <a:pPr marL="0" indent="0">
              <a:buNone/>
            </a:pPr>
            <a:r>
              <a:rPr lang="en-US" sz="1650" b="1" dirty="0">
                <a:solidFill>
                  <a:srgbClr val="231F20"/>
                </a:solidFill>
                <a:latin typeface="Times New Roman" panose="02020603050405020304" pitchFamily="18" charset="0"/>
                <a:cs typeface="Times New Roman" panose="02020603050405020304" pitchFamily="18" charset="0"/>
              </a:rPr>
              <a:t>admin: </a:t>
            </a:r>
            <a:r>
              <a:rPr lang="en-US" sz="1650" b="1" dirty="0">
                <a:solidFill>
                  <a:srgbClr val="FF0000"/>
                </a:solidFill>
                <a:latin typeface="Times New Roman" panose="02020603050405020304" pitchFamily="18" charset="0"/>
                <a:cs typeface="Times New Roman" panose="02020603050405020304" pitchFamily="18" charset="0"/>
              </a:rPr>
              <a:t>{name: "Brad", password: "****"},</a:t>
            </a:r>
          </a:p>
          <a:p>
            <a:pPr marL="0" indent="0">
              <a:buNone/>
            </a:pPr>
            <a:r>
              <a:rPr lang="en-US" sz="1650" b="1" dirty="0">
                <a:solidFill>
                  <a:srgbClr val="231F20"/>
                </a:solidFill>
                <a:latin typeface="Times New Roman" panose="02020603050405020304" pitchFamily="18" charset="0"/>
                <a:cs typeface="Times New Roman" panose="02020603050405020304" pitchFamily="18" charset="0"/>
              </a:rPr>
              <a:t>paths: </a:t>
            </a:r>
            <a:r>
              <a:rPr lang="en-US" sz="1650" b="1" dirty="0">
                <a:solidFill>
                  <a:srgbClr val="FF0000"/>
                </a:solidFill>
                <a:latin typeface="Times New Roman" panose="02020603050405020304" pitchFamily="18" charset="0"/>
                <a:cs typeface="Times New Roman" panose="02020603050405020304" pitchFamily="18" charset="0"/>
              </a:rPr>
              <a:t>{temp: "/</a:t>
            </a:r>
            <a:r>
              <a:rPr lang="en-US" sz="1650" b="1" dirty="0" err="1">
                <a:solidFill>
                  <a:srgbClr val="FF0000"/>
                </a:solidFill>
                <a:latin typeface="Times New Roman" panose="02020603050405020304" pitchFamily="18" charset="0"/>
                <a:cs typeface="Times New Roman" panose="02020603050405020304" pitchFamily="18" charset="0"/>
              </a:rPr>
              <a:t>tmp</a:t>
            </a:r>
            <a:r>
              <a:rPr lang="en-US" sz="1650" b="1" dirty="0">
                <a:solidFill>
                  <a:srgbClr val="FF0000"/>
                </a:solidFill>
                <a:latin typeface="Times New Roman" panose="02020603050405020304" pitchFamily="18" charset="0"/>
                <a:cs typeface="Times New Roman" panose="02020603050405020304" pitchFamily="18" charset="0"/>
              </a:rPr>
              <a:t>", project: "/opt/project", html: "/opt/project/html"}</a:t>
            </a:r>
          </a:p>
          <a:p>
            <a:pPr marL="0" indent="0">
              <a:buNone/>
            </a:pPr>
            <a:r>
              <a:rPr lang="en-US" sz="2400" b="1" dirty="0">
                <a:solidFill>
                  <a:schemeClr val="accent2">
                    <a:lumMod val="50000"/>
                  </a:schemeClr>
                </a:solidFill>
                <a:latin typeface="Times New Roman" panose="02020603050405020304" pitchFamily="18" charset="0"/>
                <a:cs typeface="Times New Roman" panose="02020603050405020304" pitchFamily="18" charset="0"/>
              </a:rPr>
              <a:t>}</a:t>
            </a:r>
          </a:p>
          <a:p>
            <a:pPr marL="0" indent="0">
              <a:buNone/>
            </a:pPr>
            <a:r>
              <a:rPr lang="en-US" sz="1650" dirty="0">
                <a:solidFill>
                  <a:srgbClr val="231F20"/>
                </a:solidFill>
                <a:latin typeface="Times New Roman" panose="02020603050405020304" pitchFamily="18" charset="0"/>
                <a:cs typeface="Times New Roman" panose="02020603050405020304" pitchFamily="18" charset="0"/>
              </a:rPr>
              <a:t>Notice that the document structure contains </a:t>
            </a:r>
            <a:r>
              <a:rPr lang="en-US" sz="1650" b="1" dirty="0">
                <a:solidFill>
                  <a:schemeClr val="accent2">
                    <a:lumMod val="50000"/>
                  </a:schemeClr>
                </a:solidFill>
                <a:latin typeface="Times New Roman" panose="02020603050405020304" pitchFamily="18" charset="0"/>
                <a:cs typeface="Times New Roman" panose="02020603050405020304" pitchFamily="18" charset="0"/>
              </a:rPr>
              <a:t>fields/properties </a:t>
            </a:r>
            <a:r>
              <a:rPr lang="en-US" sz="1650" dirty="0">
                <a:solidFill>
                  <a:srgbClr val="231F20"/>
                </a:solidFill>
                <a:latin typeface="Times New Roman" panose="02020603050405020304" pitchFamily="18" charset="0"/>
                <a:cs typeface="Times New Roman" panose="02020603050405020304" pitchFamily="18" charset="0"/>
              </a:rPr>
              <a:t>that are </a:t>
            </a:r>
            <a:r>
              <a:rPr lang="en-US" sz="1650" b="1" dirty="0">
                <a:solidFill>
                  <a:srgbClr val="231F20"/>
                </a:solidFill>
                <a:latin typeface="Times New Roman" panose="02020603050405020304" pitchFamily="18" charset="0"/>
                <a:cs typeface="Times New Roman" panose="02020603050405020304" pitchFamily="18" charset="0"/>
              </a:rPr>
              <a:t>strings, integers, arrays,</a:t>
            </a:r>
          </a:p>
          <a:p>
            <a:pPr marL="0" indent="0">
              <a:buNone/>
            </a:pPr>
            <a:r>
              <a:rPr lang="en-US" sz="1650" b="1" dirty="0">
                <a:solidFill>
                  <a:srgbClr val="231F20"/>
                </a:solidFill>
                <a:latin typeface="Times New Roman" panose="02020603050405020304" pitchFamily="18" charset="0"/>
                <a:cs typeface="Times New Roman" panose="02020603050405020304" pitchFamily="18" charset="0"/>
              </a:rPr>
              <a:t>and objects, just like a JavaScript object.</a:t>
            </a:r>
            <a:endParaRPr lang="en-US" sz="16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554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CC767-0B86-A4F5-B00E-E40A188D3437}"/>
              </a:ext>
            </a:extLst>
          </p:cNvPr>
          <p:cNvSpPr>
            <a:spLocks noGrp="1"/>
          </p:cNvSpPr>
          <p:nvPr>
            <p:ph type="title"/>
          </p:nvPr>
        </p:nvSpPr>
        <p:spPr>
          <a:xfrm>
            <a:off x="228600" y="381000"/>
            <a:ext cx="8686800" cy="497988"/>
          </a:xfrm>
        </p:spPr>
        <p:txBody>
          <a:bodyPr>
            <a:noAutofit/>
          </a:bodyPr>
          <a:lstStyle/>
          <a:p>
            <a:r>
              <a:rPr lang="en-US" sz="2700" dirty="0"/>
              <a:t>Understanding MongoDB</a:t>
            </a:r>
          </a:p>
        </p:txBody>
      </p:sp>
      <p:pic>
        <p:nvPicPr>
          <p:cNvPr id="3" name="Content Placeholder 2" descr="A screenshot of a computer&#10;&#10;Description automatically generated">
            <a:extLst>
              <a:ext uri="{FF2B5EF4-FFF2-40B4-BE49-F238E27FC236}">
                <a16:creationId xmlns:a16="http://schemas.microsoft.com/office/drawing/2014/main" id="{5E2A0627-183D-C493-4919-4F2EEFE1C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846" y="1815896"/>
            <a:ext cx="6127954" cy="3318387"/>
          </a:xfrm>
        </p:spPr>
      </p:pic>
    </p:spTree>
    <p:extLst>
      <p:ext uri="{BB962C8B-B14F-4D97-AF65-F5344CB8AC3E}">
        <p14:creationId xmlns:p14="http://schemas.microsoft.com/office/powerpoint/2010/main" val="2084561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095C7B49EE1146AAA8C8462146272B" ma:contentTypeVersion="13" ma:contentTypeDescription="Create a new document." ma:contentTypeScope="" ma:versionID="8fbffbc479621829441d6d4dd2e82675">
  <xsd:schema xmlns:xsd="http://www.w3.org/2001/XMLSchema" xmlns:xs="http://www.w3.org/2001/XMLSchema" xmlns:p="http://schemas.microsoft.com/office/2006/metadata/properties" xmlns:ns2="d256e026-6fec-4aae-99b6-8461207f8c96" xmlns:ns3="34af669e-4748-4732-b330-41524f39faf0" targetNamespace="http://schemas.microsoft.com/office/2006/metadata/properties" ma:root="true" ma:fieldsID="af9eab97b86410be42d0a81c39848e2f" ns2:_="" ns3:_="">
    <xsd:import namespace="d256e026-6fec-4aae-99b6-8461207f8c96"/>
    <xsd:import namespace="34af669e-4748-4732-b330-41524f39faf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6e026-6fec-4aae-99b6-8461207f8c9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e15fc21-9b6e-469d-a2ab-87c63061b4a9}" ma:internalName="TaxCatchAll" ma:showField="CatchAllData" ma:web="d256e026-6fec-4aae-99b6-8461207f8c9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4af669e-4748-4732-b330-41524f39faf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4af669e-4748-4732-b330-41524f39faf0">
      <Terms xmlns="http://schemas.microsoft.com/office/infopath/2007/PartnerControls"/>
    </lcf76f155ced4ddcb4097134ff3c332f>
    <TaxCatchAll xmlns="d256e026-6fec-4aae-99b6-8461207f8c9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D5350E-A17E-4EA1-870B-737693FEC1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56e026-6fec-4aae-99b6-8461207f8c96"/>
    <ds:schemaRef ds:uri="34af669e-4748-4732-b330-41524f39fa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DFE7C8-44AE-4CA0-BC1C-D7A115A2224E}">
  <ds:schemaRefs>
    <ds:schemaRef ds:uri="http://purl.org/dc/elements/1.1/"/>
    <ds:schemaRef ds:uri="http://purl.org/dc/dcmitype/"/>
    <ds:schemaRef ds:uri="http://schemas.microsoft.com/office/2006/metadata/properties"/>
    <ds:schemaRef ds:uri="http://www.w3.org/XML/1998/namespace"/>
    <ds:schemaRef ds:uri="http://purl.org/dc/terms/"/>
    <ds:schemaRef ds:uri="34af669e-4748-4732-b330-41524f39faf0"/>
    <ds:schemaRef ds:uri="http://schemas.microsoft.com/office/2006/documentManagement/types"/>
    <ds:schemaRef ds:uri="d256e026-6fec-4aae-99b6-8461207f8c96"/>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0FDA373-D5CF-4F0F-A826-9892AA050C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11832</TotalTime>
  <Words>5479</Words>
  <Application>Microsoft Office PowerPoint</Application>
  <PresentationFormat>On-screen Show (4:3)</PresentationFormat>
  <Paragraphs>788</Paragraphs>
  <Slides>74</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Arial</vt:lpstr>
      <vt:lpstr>Bookman Old Style</vt:lpstr>
      <vt:lpstr>Calibri</vt:lpstr>
      <vt:lpstr>Cambria</vt:lpstr>
      <vt:lpstr>Consolas</vt:lpstr>
      <vt:lpstr>CourierStd</vt:lpstr>
      <vt:lpstr>CourierStd-Bold</vt:lpstr>
      <vt:lpstr>InterDisplay</vt:lpstr>
      <vt:lpstr>StoneSerifStd-Medium</vt:lpstr>
      <vt:lpstr>StoneSerifStd-Semibold</vt:lpstr>
      <vt:lpstr>Times New Roman</vt:lpstr>
      <vt:lpstr>TimesNewRomanPSMT</vt:lpstr>
      <vt:lpstr>Wingdings-Regular</vt:lpstr>
      <vt:lpstr>ZapfDingbatsITC</vt:lpstr>
      <vt:lpstr>Thiru_Regular</vt:lpstr>
      <vt:lpstr>PowerPoint Presentation</vt:lpstr>
      <vt:lpstr>Experiments on MongoDB</vt:lpstr>
      <vt:lpstr>Understanding NoSQL and MongoDB</vt:lpstr>
      <vt:lpstr>PowerPoint Presentation</vt:lpstr>
      <vt:lpstr>NoSQL</vt:lpstr>
      <vt:lpstr>Understanding MongoDB</vt:lpstr>
      <vt:lpstr>Understanding MongoDB</vt:lpstr>
      <vt:lpstr>Understanding MongoDB</vt:lpstr>
      <vt:lpstr>Understanding MongoDB</vt:lpstr>
      <vt:lpstr>Understanding MongoDB</vt:lpstr>
      <vt:lpstr>Understanding MongoDB</vt:lpstr>
      <vt:lpstr>Document store</vt:lpstr>
      <vt:lpstr>Document store</vt:lpstr>
      <vt:lpstr>CRUD</vt:lpstr>
      <vt:lpstr>CRUD example</vt:lpstr>
      <vt:lpstr>Features</vt:lpstr>
      <vt:lpstr>Other features</vt:lpstr>
      <vt:lpstr>Understanding MongoDB</vt:lpstr>
      <vt:lpstr>MongoDB Data Types</vt:lpstr>
      <vt:lpstr>MongoDB data types and corresponding ID number</vt:lpstr>
      <vt:lpstr>MongoDB data types</vt:lpstr>
      <vt:lpstr>Planning Your Data Model</vt:lpstr>
      <vt:lpstr>Planning Your Data Model</vt:lpstr>
      <vt:lpstr>Building the MongoDB Environment</vt:lpstr>
      <vt:lpstr>Installing MongoDB</vt:lpstr>
      <vt:lpstr>Installing MongoDB</vt:lpstr>
      <vt:lpstr>Installing MongoDB</vt:lpstr>
      <vt:lpstr>Installing MongoDB</vt:lpstr>
      <vt:lpstr>Installing MongoDB</vt:lpstr>
      <vt:lpstr>Accessing MongoDB from the Shell Client/Mongosh</vt:lpstr>
      <vt:lpstr>Accessing MongoDB from the Shell Client/ Cmd prompt</vt:lpstr>
      <vt:lpstr>Accessing MongoDB from the Shell Client/ Cmd prompt</vt:lpstr>
      <vt:lpstr>Accessing MongoDB from the Shell Client/ Cmd prompt</vt:lpstr>
      <vt:lpstr>Understanding MongoDB Shell commands</vt:lpstr>
      <vt:lpstr>MongoDB Shell vs MongoDB Server:</vt:lpstr>
      <vt:lpstr>MongoDB Shell vs MongoDB Server:</vt:lpstr>
      <vt:lpstr>MongoDB</vt:lpstr>
      <vt:lpstr>Creation of Database and Collection</vt:lpstr>
      <vt:lpstr>How to create collection</vt:lpstr>
      <vt:lpstr>How to drop database? </vt:lpstr>
      <vt:lpstr>Basic CRUD Operations</vt:lpstr>
      <vt:lpstr>Basic CRUD Operations</vt:lpstr>
      <vt:lpstr>Basic CRUD Operations</vt:lpstr>
      <vt:lpstr>Basic CRUD Operations</vt:lpstr>
      <vt:lpstr>Basic CRUD Operations</vt:lpstr>
      <vt:lpstr>Basic CRUD Operations</vt:lpstr>
      <vt:lpstr>Memory Mapped Files</vt:lpstr>
      <vt:lpstr>Replica Sets</vt:lpstr>
      <vt:lpstr>Sharding</vt:lpstr>
      <vt:lpstr>Mixed</vt:lpstr>
      <vt:lpstr>Replication in MongoDB </vt:lpstr>
      <vt:lpstr>Replication in MongoDB </vt:lpstr>
      <vt:lpstr>Replication in MongoDB </vt:lpstr>
      <vt:lpstr>MongoDB Aggregates</vt:lpstr>
      <vt:lpstr>MongoDB Qualifiers</vt:lpstr>
      <vt:lpstr>Map-Reduce with MongoDB</vt:lpstr>
      <vt:lpstr>Map-Reduce with MongoDB</vt:lpstr>
      <vt:lpstr>Map-Reduce with MongoDB syntax</vt:lpstr>
      <vt:lpstr>Map-Reduce with MongoDB syntax Explanation</vt:lpstr>
      <vt:lpstr>Map-Reduce with MongoDB syntax Explanation Example</vt:lpstr>
      <vt:lpstr>Map-Reduce with MongoDB syntax Explanation Example</vt:lpstr>
      <vt:lpstr>Document Database (mongoDB) Use cases</vt:lpstr>
      <vt:lpstr>Document Database (mongoDB) Use cases</vt:lpstr>
      <vt:lpstr>Document Database (mongoDB) Use cases</vt:lpstr>
      <vt:lpstr> Document Database (mongoDB) Use cases : Blog Platform High level Architecture</vt:lpstr>
      <vt:lpstr> Document Database (mongoDB) Use cases : Blog Platform low level (database) Architecture</vt:lpstr>
      <vt:lpstr>MONGO DB &amp; NODE JS  : Extra Topic</vt:lpstr>
      <vt:lpstr>MONGO DB &amp; NODE JS</vt:lpstr>
      <vt:lpstr>// Connect to database and close the database connection</vt:lpstr>
      <vt:lpstr>To insert one document</vt:lpstr>
      <vt:lpstr>To find one document</vt:lpstr>
      <vt:lpstr>To update one document</vt:lpstr>
      <vt:lpstr>To delete one document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HP</cp:lastModifiedBy>
  <cp:revision>440</cp:revision>
  <dcterms:created xsi:type="dcterms:W3CDTF">2006-08-16T00:00:00Z</dcterms:created>
  <dcterms:modified xsi:type="dcterms:W3CDTF">2025-08-04T12:07:13Z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0x010100E5095C7B49EE1146AAA8C8462146272B</vt:lpwstr>
  </property>
</Properties>
</file>